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Override PartName="/ppt/slides/slide10.xml" ContentType="application/vnd.openxmlformats-officedocument.presentationml.slide+xml"/>
  <Override PartName="/ppt/notesSlides/notesSlide9.xml" ContentType="application/vnd.openxmlformats-officedocument.presentationml.notesSlide+xml"/>
  <Override PartName="/ppt/slides/slide11.xml" ContentType="application/vnd.openxmlformats-officedocument.presentationml.slide+xml"/>
  <Override PartName="/ppt/notesSlides/notesSlide10.xml" ContentType="application/vnd.openxmlformats-officedocument.presentationml.notesSlide+xml"/>
  <Override PartName="/ppt/slides/slide12.xml" ContentType="application/vnd.openxmlformats-officedocument.presentationml.slide+xml"/>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12.xml" ContentType="application/vnd.openxmlformats-officedocument.presentationml.notes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81975" autoAdjust="0"/>
  </p:normalViewPr>
  <p:slideViewPr>
    <p:cSldViewPr>
      <p:cViewPr>
        <p:scale>
          <a:sx n="44" d="100"/>
          <a:sy n="44" d="100"/>
        </p:scale>
        <p:origin x="-70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tableStyles" Target="tableStyle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75" name=""/>
        <p:cNvGrpSpPr/>
        <p:nvPr/>
      </p:nvGrpSpPr>
      <p:grpSpPr>
        <a:xfrm>
          <a:off x="0" y="0"/>
          <a:ext cx="0" cy="0"/>
          <a:chOff x="0" y="0"/>
          <a:chExt cx="0" cy="0"/>
        </a:xfrm>
      </p:grpSpPr>
      <p:sp>
        <p:nvSpPr>
          <p:cNvPr id="1048717"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718"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866C12CD-6756-4CEE-B489-08B48174EDE3}" type="datetimeFigureOut">
              <a:rPr lang="en-US" smtClean="0"/>
              <a:t>6/21/2021</a:t>
            </a:fld>
            <a:endParaRPr lang="en-US"/>
          </a:p>
        </p:txBody>
      </p:sp>
      <p:sp>
        <p:nvSpPr>
          <p:cNvPr id="1048719"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720" name="Notes Placeholder 4"/>
          <p:cNvSpPr>
            <a:spLocks noGrp="1"/>
          </p:cNvSpPr>
          <p:nvPr>
            <p:ph type="body" sz="quarter" idx="3"/>
          </p:nvPr>
        </p:nvSpPr>
        <p:spPr>
          <a:xfrm>
            <a:off x="685800" y="4343400"/>
            <a:ext cx="5486400" cy="4114800"/>
          </a:xfrm>
          <a:prstGeom prst="rect"/>
        </p:spPr>
        <p:txBody>
          <a:bodyPr bIns="45720" lIns="91440" rIns="91440" rtlCol="0" tIns="45720" vert="horz"/>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1"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722"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88F87F13-BEA2-4DDE-9036-37F3AE5FEC26}"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02" name="Slide Image Placeholder 1"/>
          <p:cNvSpPr>
            <a:spLocks noChangeAspect="1" noRot="1" noGrp="1"/>
          </p:cNvSpPr>
          <p:nvPr>
            <p:ph type="sldImg"/>
          </p:nvPr>
        </p:nvSpPr>
        <p:spPr/>
      </p:sp>
      <p:sp>
        <p:nvSpPr>
          <p:cNvPr id="1048603" name="Notes Placeholder 2"/>
          <p:cNvSpPr>
            <a:spLocks noGrp="1"/>
          </p:cNvSpPr>
          <p:nvPr>
            <p:ph type="body" idx="1"/>
          </p:nvPr>
        </p:nvSpPr>
        <p:spPr/>
        <p:txBody>
          <a:bodyPr/>
          <a:p>
            <a:r>
              <a:rPr dirty="0" lang="en-US" smtClean="0"/>
              <a:t>The restaurant’s name will be</a:t>
            </a:r>
            <a:r>
              <a:rPr baseline="0" dirty="0" lang="en-US" smtClean="0"/>
              <a:t> </a:t>
            </a:r>
            <a:r>
              <a:rPr baseline="0" dirty="0" lang="en-US" err="1" smtClean="0"/>
              <a:t>Jordin</a:t>
            </a:r>
            <a:r>
              <a:rPr baseline="0" dirty="0" lang="en-US" smtClean="0"/>
              <a:t> Restaurant offering Canadian indigenous foods. The restaurant will provide an excellent and relaxing atmosphere for the guests. The start-up will comprises of a professional manager who will manage the business on behalf of the owner and a professional chef who will be in charge of the kitchen. Other qualified staffs will be hired as the business grows and develops.  </a:t>
            </a:r>
            <a:endParaRPr dirty="0" lang="en-US"/>
          </a:p>
        </p:txBody>
      </p:sp>
      <p:sp>
        <p:nvSpPr>
          <p:cNvPr id="1048604" name="Slide Number Placeholder 3"/>
          <p:cNvSpPr>
            <a:spLocks noGrp="1"/>
          </p:cNvSpPr>
          <p:nvPr>
            <p:ph type="sldNum" sz="quarter" idx="10"/>
          </p:nvPr>
        </p:nvSpPr>
        <p:spPr/>
        <p:txBody>
          <a:bodyPr/>
          <a:p>
            <a:fld id="{88F87F13-BEA2-4DDE-9036-37F3AE5FEC26}"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47" name="Slide Image Placeholder 1"/>
          <p:cNvSpPr>
            <a:spLocks noChangeAspect="1" noRot="1" noGrp="1"/>
          </p:cNvSpPr>
          <p:nvPr>
            <p:ph type="sldImg"/>
          </p:nvPr>
        </p:nvSpPr>
        <p:spPr/>
      </p:sp>
      <p:sp>
        <p:nvSpPr>
          <p:cNvPr id="1048648" name="Notes Placeholder 2"/>
          <p:cNvSpPr>
            <a:spLocks noGrp="1"/>
          </p:cNvSpPr>
          <p:nvPr>
            <p:ph type="body" idx="1"/>
          </p:nvPr>
        </p:nvSpPr>
        <p:spPr/>
        <p:txBody>
          <a:bodyPr/>
          <a:p>
            <a:pPr algn="l" defTabSz="914400" eaLnBrk="1" fontAlgn="auto" hangingPunct="1" indent="0" latinLnBrk="0" marL="0" marR="0" rtl="0">
              <a:lnSpc>
                <a:spcPct val="100000"/>
              </a:lnSpc>
              <a:spcBef>
                <a:spcPts val="0"/>
              </a:spcBef>
              <a:spcAft>
                <a:spcPts val="0"/>
              </a:spcAft>
              <a:buClrTx/>
              <a:buSzTx/>
              <a:buFontTx/>
              <a:buNone/>
            </a:pPr>
            <a:r>
              <a:rPr dirty="0" sz="1200" kern="1200" lang="en-US" smtClean="0">
                <a:solidFill>
                  <a:schemeClr val="tx1"/>
                </a:solidFill>
                <a:effectLst/>
                <a:latin typeface="+mn-lt"/>
                <a:ea typeface="+mn-ea"/>
                <a:cs typeface="+mn-cs"/>
              </a:rPr>
              <a:t>The restaurant will outsource a designer who will help utilize every space available to make the most out of the small space we intend to lease. The plan for the layout will include an open kitchen and pastry, a teach show area, VIP rooms, bar area, and normal area. This plan is expected to meet the needs of customers who like privacy and would not want to be interrupted and those who like to eat in an open area. The main color and theme will be decided later after consultation with the designer. </a:t>
            </a:r>
          </a:p>
          <a:p>
            <a:endParaRPr dirty="0" lang="en-US"/>
          </a:p>
        </p:txBody>
      </p:sp>
      <p:sp>
        <p:nvSpPr>
          <p:cNvPr id="1048649" name="Slide Number Placeholder 3"/>
          <p:cNvSpPr>
            <a:spLocks noGrp="1"/>
          </p:cNvSpPr>
          <p:nvPr>
            <p:ph type="sldNum" sz="quarter" idx="10"/>
          </p:nvPr>
        </p:nvSpPr>
        <p:spPr/>
        <p:txBody>
          <a:bodyPr/>
          <a:p>
            <a:fld id="{88F87F13-BEA2-4DDE-9036-37F3AE5FEC26}" type="slidenum">
              <a:rPr lang="en-US" smtClean="0"/>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652" name="Slide Image Placeholder 1"/>
          <p:cNvSpPr>
            <a:spLocks noChangeAspect="1" noRot="1" noGrp="1"/>
          </p:cNvSpPr>
          <p:nvPr>
            <p:ph type="sldImg"/>
          </p:nvPr>
        </p:nvSpPr>
        <p:spPr/>
      </p:sp>
      <p:sp>
        <p:nvSpPr>
          <p:cNvPr id="1048653" name="Notes Placeholder 2"/>
          <p:cNvSpPr>
            <a:spLocks noGrp="1"/>
          </p:cNvSpPr>
          <p:nvPr>
            <p:ph type="body" idx="1"/>
          </p:nvPr>
        </p:nvSpPr>
        <p:spPr/>
        <p:txBody>
          <a:bodyPr/>
          <a:p>
            <a:r>
              <a:rPr dirty="0" sz="1200" kern="1200" lang="en-US" smtClean="0">
                <a:solidFill>
                  <a:schemeClr val="tx1"/>
                </a:solidFill>
                <a:effectLst/>
                <a:latin typeface="+mn-lt"/>
                <a:ea typeface="+mn-ea"/>
                <a:cs typeface="+mn-cs"/>
              </a:rPr>
              <a:t>Over the years, many restaurants cooking traditional recipes have emerged in California, specifically in Los Angeles County. However, the market is changing, and it is no longer saturated with those who come from a specific culture, but globalization has increased the acceptability of other people’s cultures. With the great cultural experience and health benefits, this restaurant could have potential in the LA market.</a:t>
            </a:r>
          </a:p>
          <a:p>
            <a:r>
              <a:rPr b="1" dirty="0" sz="1200" kern="1200" lang="en-US" smtClean="0">
                <a:solidFill>
                  <a:schemeClr val="tx1"/>
                </a:solidFill>
                <a:effectLst/>
                <a:latin typeface="+mn-lt"/>
                <a:ea typeface="+mn-ea"/>
                <a:cs typeface="+mn-cs"/>
              </a:rPr>
              <a:t>SWOT Analysis: </a:t>
            </a:r>
            <a:r>
              <a:rPr b="0" dirty="0" sz="1200" kern="1200" lang="en-US" smtClean="0">
                <a:solidFill>
                  <a:schemeClr val="tx1"/>
                </a:solidFill>
                <a:effectLst/>
                <a:latin typeface="+mn-lt"/>
                <a:ea typeface="+mn-ea"/>
                <a:cs typeface="+mn-cs"/>
              </a:rPr>
              <a:t>The</a:t>
            </a:r>
            <a:r>
              <a:rPr baseline="0" b="0" dirty="0" sz="1200" kern="1200" lang="en-US" smtClean="0">
                <a:solidFill>
                  <a:schemeClr val="tx1"/>
                </a:solidFill>
                <a:effectLst/>
                <a:latin typeface="+mn-lt"/>
                <a:ea typeface="+mn-ea"/>
                <a:cs typeface="+mn-cs"/>
              </a:rPr>
              <a:t> </a:t>
            </a:r>
            <a:r>
              <a:rPr dirty="0" sz="1200" kern="1200" lang="en-US" smtClean="0">
                <a:solidFill>
                  <a:schemeClr val="tx1"/>
                </a:solidFill>
                <a:effectLst/>
                <a:latin typeface="+mn-lt"/>
                <a:ea typeface="+mn-ea"/>
                <a:cs typeface="+mn-cs"/>
              </a:rPr>
              <a:t>strengths include special flavor and healthy ingredients in the cuisines, location advantage, and cultural atmosphere.</a:t>
            </a:r>
            <a:r>
              <a:rPr baseline="0" dirty="0" sz="1200" kern="1200" lang="en-US" smtClean="0">
                <a:solidFill>
                  <a:schemeClr val="tx1"/>
                </a:solidFill>
                <a:effectLst/>
                <a:latin typeface="+mn-lt"/>
                <a:ea typeface="+mn-ea"/>
                <a:cs typeface="+mn-cs"/>
              </a:rPr>
              <a:t> </a:t>
            </a:r>
            <a:r>
              <a:rPr dirty="0" sz="1200" kern="1200" lang="en-US" smtClean="0">
                <a:solidFill>
                  <a:schemeClr val="tx1"/>
                </a:solidFill>
                <a:effectLst/>
                <a:latin typeface="+mn-lt"/>
                <a:ea typeface="+mn-ea"/>
                <a:cs typeface="+mn-cs"/>
              </a:rPr>
              <a:t>Weaknesses include no specific market for Canadian indigenous cuisines and lack of capital and cost advantage.</a:t>
            </a:r>
          </a:p>
          <a:p>
            <a:endParaRPr dirty="0" lang="en-US"/>
          </a:p>
        </p:txBody>
      </p:sp>
      <p:sp>
        <p:nvSpPr>
          <p:cNvPr id="1048654" name="Slide Number Placeholder 3"/>
          <p:cNvSpPr>
            <a:spLocks noGrp="1"/>
          </p:cNvSpPr>
          <p:nvPr>
            <p:ph type="sldNum" sz="quarter" idx="10"/>
          </p:nvPr>
        </p:nvSpPr>
        <p:spPr/>
        <p:txBody>
          <a:bodyPr/>
          <a:p>
            <a:fld id="{88F87F13-BEA2-4DDE-9036-37F3AE5FEC26}" type="slidenum">
              <a:rPr lang="en-US" smtClean="0"/>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57" name="Slide Image Placeholder 1"/>
          <p:cNvSpPr>
            <a:spLocks noChangeAspect="1" noRot="1" noGrp="1"/>
          </p:cNvSpPr>
          <p:nvPr>
            <p:ph type="sldImg"/>
          </p:nvPr>
        </p:nvSpPr>
        <p:spPr/>
      </p:sp>
      <p:sp>
        <p:nvSpPr>
          <p:cNvPr id="1048658" name="Notes Placeholder 2"/>
          <p:cNvSpPr>
            <a:spLocks noGrp="1"/>
          </p:cNvSpPr>
          <p:nvPr>
            <p:ph type="body" idx="1"/>
          </p:nvPr>
        </p:nvSpPr>
        <p:spPr/>
        <p:txBody>
          <a:bodyPr/>
          <a:p>
            <a:pPr algn="l" defTabSz="914400" eaLnBrk="1" fontAlgn="auto" hangingPunct="1" indent="0" latinLnBrk="0" marL="0" marR="0" rtl="0">
              <a:lnSpc>
                <a:spcPct val="100000"/>
              </a:lnSpc>
              <a:spcBef>
                <a:spcPts val="0"/>
              </a:spcBef>
              <a:spcAft>
                <a:spcPts val="0"/>
              </a:spcAft>
              <a:buClrTx/>
              <a:buSzTx/>
              <a:buFontTx/>
              <a:buNone/>
            </a:pPr>
            <a:r>
              <a:rPr dirty="0" sz="1200" kern="1200" lang="en-US" smtClean="0">
                <a:solidFill>
                  <a:schemeClr val="tx1"/>
                </a:solidFill>
                <a:effectLst/>
                <a:latin typeface="+mn-lt"/>
                <a:ea typeface="+mn-ea"/>
                <a:cs typeface="+mn-cs"/>
              </a:rPr>
              <a:t>Opportunities include reducing fast-food content, rising income levels for many consumers, and diversification in the city.</a:t>
            </a:r>
            <a:r>
              <a:rPr baseline="0" dirty="0" sz="1200" kern="1200" lang="en-US" smtClean="0">
                <a:solidFill>
                  <a:schemeClr val="tx1"/>
                </a:solidFill>
                <a:effectLst/>
                <a:latin typeface="+mn-lt"/>
                <a:ea typeface="+mn-ea"/>
                <a:cs typeface="+mn-cs"/>
              </a:rPr>
              <a:t> </a:t>
            </a:r>
            <a:r>
              <a:rPr dirty="0" sz="1200" kern="1200" lang="en-US" smtClean="0">
                <a:solidFill>
                  <a:schemeClr val="tx1"/>
                </a:solidFill>
                <a:effectLst/>
                <a:latin typeface="+mn-lt"/>
                <a:ea typeface="+mn-ea"/>
                <a:cs typeface="+mn-cs"/>
              </a:rPr>
              <a:t>The threats can include different kinds of restaurants in the area that are all competing for experts and qualified staff. The restaurant</a:t>
            </a:r>
            <a:r>
              <a:rPr baseline="0" dirty="0" sz="1200" kern="1200" lang="en-US" smtClean="0">
                <a:solidFill>
                  <a:schemeClr val="tx1"/>
                </a:solidFill>
                <a:effectLst/>
                <a:latin typeface="+mn-lt"/>
                <a:ea typeface="+mn-ea"/>
                <a:cs typeface="+mn-cs"/>
              </a:rPr>
              <a:t> will also face threats to competition. </a:t>
            </a:r>
            <a:r>
              <a:rPr dirty="0" sz="1200" kern="1200" lang="en-US" smtClean="0">
                <a:solidFill>
                  <a:schemeClr val="tx1"/>
                </a:solidFill>
                <a:effectLst/>
                <a:latin typeface="+mn-lt"/>
                <a:ea typeface="+mn-ea"/>
                <a:cs typeface="+mn-cs"/>
              </a:rPr>
              <a:t>Already, several brands in the LA market also provide an indigenous experience. The strengths of these restaurants include market shares and a wide range of distribution channels. They are available in the market and have already attained a high acceptance rate. Regarding</a:t>
            </a:r>
            <a:r>
              <a:rPr baseline="0" dirty="0" sz="1200" kern="1200" lang="en-US" smtClean="0">
                <a:solidFill>
                  <a:schemeClr val="tx1"/>
                </a:solidFill>
                <a:effectLst/>
                <a:latin typeface="+mn-lt"/>
                <a:ea typeface="+mn-ea"/>
                <a:cs typeface="+mn-cs"/>
              </a:rPr>
              <a:t> marketing strategy, o</a:t>
            </a:r>
            <a:r>
              <a:rPr dirty="0" sz="1200" kern="1200" lang="en-US" smtClean="0">
                <a:solidFill>
                  <a:schemeClr val="tx1"/>
                </a:solidFill>
                <a:effectLst/>
                <a:latin typeface="+mn-lt"/>
                <a:ea typeface="+mn-ea"/>
                <a:cs typeface="+mn-cs"/>
              </a:rPr>
              <a:t>ur business will begin with one location in Los Angeles City before expanding to other areas within California and to the rest of the country.</a:t>
            </a:r>
          </a:p>
          <a:p>
            <a:pPr algn="l" defTabSz="914400" eaLnBrk="1" fontAlgn="auto" hangingPunct="1" indent="0" latinLnBrk="0" marL="0" marR="0" rtl="0">
              <a:lnSpc>
                <a:spcPct val="100000"/>
              </a:lnSpc>
              <a:spcBef>
                <a:spcPts val="0"/>
              </a:spcBef>
              <a:spcAft>
                <a:spcPts val="0"/>
              </a:spcAft>
              <a:buClrTx/>
              <a:buSzTx/>
              <a:buFontTx/>
              <a:buNone/>
            </a:pPr>
            <a:endParaRPr dirty="0" sz="1200" kern="1200" lang="en-US" smtClean="0">
              <a:solidFill>
                <a:schemeClr val="tx1"/>
              </a:solidFill>
              <a:effectLst/>
              <a:latin typeface="+mn-lt"/>
              <a:ea typeface="+mn-ea"/>
              <a:cs typeface="+mn-cs"/>
            </a:endParaRPr>
          </a:p>
          <a:p>
            <a:endParaRPr dirty="0" sz="1200" kern="1200" lang="en-US" smtClean="0">
              <a:solidFill>
                <a:schemeClr val="tx1"/>
              </a:solidFill>
              <a:effectLst/>
              <a:latin typeface="+mn-lt"/>
              <a:ea typeface="+mn-ea"/>
              <a:cs typeface="+mn-cs"/>
            </a:endParaRPr>
          </a:p>
          <a:p>
            <a:endParaRPr dirty="0" lang="en-US"/>
          </a:p>
        </p:txBody>
      </p:sp>
      <p:sp>
        <p:nvSpPr>
          <p:cNvPr id="1048659" name="Slide Number Placeholder 3"/>
          <p:cNvSpPr>
            <a:spLocks noGrp="1"/>
          </p:cNvSpPr>
          <p:nvPr>
            <p:ph type="sldNum" sz="quarter" idx="10"/>
          </p:nvPr>
        </p:nvSpPr>
        <p:spPr/>
        <p:txBody>
          <a:bodyPr/>
          <a:p>
            <a:fld id="{88F87F13-BEA2-4DDE-9036-37F3AE5FEC26}" type="slidenum">
              <a:rPr lang="en-US" smtClean="0"/>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07" name="Slide Image Placeholder 1"/>
          <p:cNvSpPr>
            <a:spLocks noChangeAspect="1" noRot="1" noGrp="1"/>
          </p:cNvSpPr>
          <p:nvPr>
            <p:ph type="sldImg"/>
          </p:nvPr>
        </p:nvSpPr>
        <p:spPr/>
      </p:sp>
      <p:sp>
        <p:nvSpPr>
          <p:cNvPr id="1048608" name="Notes Placeholder 2"/>
          <p:cNvSpPr>
            <a:spLocks noGrp="1"/>
          </p:cNvSpPr>
          <p:nvPr>
            <p:ph type="body" idx="1"/>
          </p:nvPr>
        </p:nvSpPr>
        <p:spPr/>
        <p:txBody>
          <a:bodyPr/>
          <a:p>
            <a:r>
              <a:rPr dirty="0" lang="en-US" err="1" smtClean="0"/>
              <a:t>Jordina</a:t>
            </a:r>
            <a:r>
              <a:rPr dirty="0" lang="en-US" smtClean="0"/>
              <a:t> restaurant has developed different</a:t>
            </a:r>
            <a:r>
              <a:rPr baseline="0" dirty="0" lang="en-US" smtClean="0"/>
              <a:t> indigenous Canadian recipes, which will be used to cook flavored organic and natural foods. These foods, as mentioned in the slide include </a:t>
            </a:r>
            <a:r>
              <a:rPr dirty="0" sz="1200" kern="1200" lang="en-US" smtClean="0">
                <a:solidFill>
                  <a:schemeClr val="tx1"/>
                </a:solidFill>
                <a:effectLst/>
                <a:latin typeface="+mn-lt"/>
                <a:ea typeface="+mn-ea"/>
                <a:cs typeface="+mn-cs"/>
              </a:rPr>
              <a:t>maple bacon cornbread, chicken bacon lasagna rolls, </a:t>
            </a:r>
            <a:r>
              <a:rPr dirty="0" sz="1200" kern="1200" lang="en-US" err="1" smtClean="0">
                <a:solidFill>
                  <a:schemeClr val="tx1"/>
                </a:solidFill>
                <a:effectLst/>
                <a:latin typeface="+mn-lt"/>
                <a:ea typeface="+mn-ea"/>
                <a:cs typeface="+mn-cs"/>
              </a:rPr>
              <a:t>jigg’s</a:t>
            </a:r>
            <a:r>
              <a:rPr dirty="0" sz="1200" kern="1200" lang="en-US" smtClean="0">
                <a:solidFill>
                  <a:schemeClr val="tx1"/>
                </a:solidFill>
                <a:effectLst/>
                <a:latin typeface="+mn-lt"/>
                <a:ea typeface="+mn-ea"/>
                <a:cs typeface="+mn-cs"/>
              </a:rPr>
              <a:t> dinner, rabbit meat, bannock, and maple taffy. </a:t>
            </a:r>
            <a:endParaRPr dirty="0" lang="en-US"/>
          </a:p>
        </p:txBody>
      </p:sp>
      <p:sp>
        <p:nvSpPr>
          <p:cNvPr id="1048609" name="Slide Number Placeholder 3"/>
          <p:cNvSpPr>
            <a:spLocks noGrp="1"/>
          </p:cNvSpPr>
          <p:nvPr>
            <p:ph type="sldNum" sz="quarter" idx="10"/>
          </p:nvPr>
        </p:nvSpPr>
        <p:spPr/>
        <p:txBody>
          <a:bodyPr/>
          <a:p>
            <a:fld id="{88F87F13-BEA2-4DDE-9036-37F3AE5FEC26}"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12" name="Slide Image Placeholder 1"/>
          <p:cNvSpPr>
            <a:spLocks noChangeAspect="1" noRot="1" noGrp="1"/>
          </p:cNvSpPr>
          <p:nvPr>
            <p:ph type="sldImg"/>
          </p:nvPr>
        </p:nvSpPr>
        <p:spPr/>
      </p:sp>
      <p:sp>
        <p:nvSpPr>
          <p:cNvPr id="1048613" name="Notes Placeholder 2"/>
          <p:cNvSpPr>
            <a:spLocks noGrp="1"/>
          </p:cNvSpPr>
          <p:nvPr>
            <p:ph type="body" idx="1"/>
          </p:nvPr>
        </p:nvSpPr>
        <p:spPr/>
        <p:txBody>
          <a:bodyPr/>
          <a:p>
            <a:r>
              <a:rPr dirty="0" sz="1200" kern="1200" lang="en-US" err="1" smtClean="0">
                <a:solidFill>
                  <a:schemeClr val="tx1"/>
                </a:solidFill>
                <a:effectLst/>
                <a:latin typeface="+mn-lt"/>
                <a:ea typeface="+mn-ea"/>
                <a:cs typeface="+mn-cs"/>
              </a:rPr>
              <a:t>Jordin</a:t>
            </a:r>
            <a:r>
              <a:rPr dirty="0" sz="1200" kern="1200" lang="en-US" smtClean="0">
                <a:solidFill>
                  <a:schemeClr val="tx1"/>
                </a:solidFill>
                <a:effectLst/>
                <a:latin typeface="+mn-lt"/>
                <a:ea typeface="+mn-ea"/>
                <a:cs typeface="+mn-cs"/>
              </a:rPr>
              <a:t> Restaurant is going to be a sole-proprietor business owned by one individual. Our</a:t>
            </a:r>
            <a:r>
              <a:rPr baseline="0" dirty="0" sz="1200" kern="1200" lang="en-US" smtClean="0">
                <a:solidFill>
                  <a:schemeClr val="tx1"/>
                </a:solidFill>
                <a:effectLst/>
                <a:latin typeface="+mn-lt"/>
                <a:ea typeface="+mn-ea"/>
                <a:cs typeface="+mn-cs"/>
              </a:rPr>
              <a:t> restaurant prides itself for providing a traditional unique experience for customers who want to move away from the world of fast foods. </a:t>
            </a:r>
            <a:r>
              <a:rPr dirty="0" sz="1200" kern="1200" lang="en-US" smtClean="0">
                <a:solidFill>
                  <a:schemeClr val="tx1"/>
                </a:solidFill>
                <a:effectLst/>
                <a:latin typeface="+mn-lt"/>
                <a:ea typeface="+mn-ea"/>
                <a:cs typeface="+mn-cs"/>
              </a:rPr>
              <a:t>The restaurant is going to create its name through unique and tasty experiences and food characteristics. The restaurant will further provide customers with honest and exquisite care as well as comfortable leisure to make them enjoy traditional first-class foods, service, and environment. </a:t>
            </a:r>
            <a:endParaRPr dirty="0" lang="en-US"/>
          </a:p>
        </p:txBody>
      </p:sp>
      <p:sp>
        <p:nvSpPr>
          <p:cNvPr id="1048614" name="Slide Number Placeholder 3"/>
          <p:cNvSpPr>
            <a:spLocks noGrp="1"/>
          </p:cNvSpPr>
          <p:nvPr>
            <p:ph type="sldNum" sz="quarter" idx="10"/>
          </p:nvPr>
        </p:nvSpPr>
        <p:spPr/>
        <p:txBody>
          <a:bodyPr/>
          <a:p>
            <a:fld id="{88F87F13-BEA2-4DDE-9036-37F3AE5FEC26}"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17" name="Slide Image Placeholder 1"/>
          <p:cNvSpPr>
            <a:spLocks noChangeAspect="1" noRot="1" noGrp="1"/>
          </p:cNvSpPr>
          <p:nvPr>
            <p:ph type="sldImg"/>
          </p:nvPr>
        </p:nvSpPr>
        <p:spPr/>
      </p:sp>
      <p:sp>
        <p:nvSpPr>
          <p:cNvPr id="1048618" name="Notes Placeholder 2"/>
          <p:cNvSpPr>
            <a:spLocks noGrp="1"/>
          </p:cNvSpPr>
          <p:nvPr>
            <p:ph type="body" idx="1"/>
          </p:nvPr>
        </p:nvSpPr>
        <p:spPr/>
        <p:txBody>
          <a:bodyPr/>
          <a:p>
            <a:r>
              <a:rPr dirty="0" sz="1200" kern="1200" lang="en-US" smtClean="0">
                <a:solidFill>
                  <a:schemeClr val="tx1"/>
                </a:solidFill>
                <a:effectLst/>
                <a:latin typeface="+mn-lt"/>
                <a:ea typeface="+mn-ea"/>
                <a:cs typeface="+mn-cs"/>
              </a:rPr>
              <a:t>With the society becoming</a:t>
            </a:r>
            <a:r>
              <a:rPr baseline="0" dirty="0" sz="1200" kern="1200" lang="en-US" smtClean="0">
                <a:solidFill>
                  <a:schemeClr val="tx1"/>
                </a:solidFill>
                <a:effectLst/>
                <a:latin typeface="+mn-lt"/>
                <a:ea typeface="+mn-ea"/>
                <a:cs typeface="+mn-cs"/>
              </a:rPr>
              <a:t> more conscious of the health risks associated with the kinds of foods that people take, indigenous foods filled with a lot of health benefits are slowly becoming the alternative to many. </a:t>
            </a:r>
            <a:r>
              <a:rPr dirty="0" sz="1200" kern="1200" lang="en-US" smtClean="0">
                <a:solidFill>
                  <a:schemeClr val="tx1"/>
                </a:solidFill>
                <a:effectLst/>
                <a:latin typeface="+mn-lt"/>
                <a:ea typeface="+mn-ea"/>
                <a:cs typeface="+mn-cs"/>
              </a:rPr>
              <a:t>Canadian indigenous foods have several nutrients and contain a trace of medicinal elements. They also enhance energy and promote a good physique. Our restaurant, therefore, will be a leading traditional catering trend in the 21st century, bringing to the market the idea of integrating business, leisure, health, and culture. </a:t>
            </a:r>
            <a:endParaRPr dirty="0" lang="en-US"/>
          </a:p>
        </p:txBody>
      </p:sp>
      <p:sp>
        <p:nvSpPr>
          <p:cNvPr id="1048619" name="Slide Number Placeholder 3"/>
          <p:cNvSpPr>
            <a:spLocks noGrp="1"/>
          </p:cNvSpPr>
          <p:nvPr>
            <p:ph type="sldNum" sz="quarter" idx="10"/>
          </p:nvPr>
        </p:nvSpPr>
        <p:spPr/>
        <p:txBody>
          <a:bodyPr/>
          <a:p>
            <a:fld id="{88F87F13-BEA2-4DDE-9036-37F3AE5FEC26}"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22" name="Slide Image Placeholder 1"/>
          <p:cNvSpPr>
            <a:spLocks noChangeAspect="1" noRot="1" noGrp="1"/>
          </p:cNvSpPr>
          <p:nvPr>
            <p:ph type="sldImg"/>
          </p:nvPr>
        </p:nvSpPr>
        <p:spPr/>
      </p:sp>
      <p:sp>
        <p:nvSpPr>
          <p:cNvPr id="1048623" name="Notes Placeholder 2"/>
          <p:cNvSpPr>
            <a:spLocks noGrp="1"/>
          </p:cNvSpPr>
          <p:nvPr>
            <p:ph type="body" idx="1"/>
          </p:nvPr>
        </p:nvSpPr>
        <p:spPr/>
        <p:txBody>
          <a:bodyPr/>
          <a:p>
            <a:r>
              <a:rPr dirty="0" lang="en-US" smtClean="0"/>
              <a:t>The above figure shows the</a:t>
            </a:r>
            <a:r>
              <a:rPr baseline="0" dirty="0" lang="en-US" smtClean="0"/>
              <a:t> summary of the start-up expenses needed to establish the business. As shown in the table, some of the start-up expenses include rent, facilities, market expenses, sales and promotion, website, and legal cost, among others. The start-up cost, as shown in the above figure is estimated to be about $36,000. </a:t>
            </a:r>
            <a:endParaRPr dirty="0" lang="en-US"/>
          </a:p>
        </p:txBody>
      </p:sp>
      <p:sp>
        <p:nvSpPr>
          <p:cNvPr id="1048624" name="Slide Number Placeholder 3"/>
          <p:cNvSpPr>
            <a:spLocks noGrp="1"/>
          </p:cNvSpPr>
          <p:nvPr>
            <p:ph type="sldNum" sz="quarter" idx="10"/>
          </p:nvPr>
        </p:nvSpPr>
        <p:spPr/>
        <p:txBody>
          <a:bodyPr/>
          <a:p>
            <a:fld id="{88F87F13-BEA2-4DDE-9036-37F3AE5FEC26}"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27" name="Slide Image Placeholder 1"/>
          <p:cNvSpPr>
            <a:spLocks noChangeAspect="1" noRot="1" noGrp="1"/>
          </p:cNvSpPr>
          <p:nvPr>
            <p:ph type="sldImg"/>
          </p:nvPr>
        </p:nvSpPr>
        <p:spPr/>
      </p:sp>
      <p:sp>
        <p:nvSpPr>
          <p:cNvPr id="1048628" name="Notes Placeholder 2"/>
          <p:cNvSpPr>
            <a:spLocks noGrp="1"/>
          </p:cNvSpPr>
          <p:nvPr>
            <p:ph type="body" idx="1"/>
          </p:nvPr>
        </p:nvSpPr>
        <p:spPr/>
        <p:txBody>
          <a:bodyPr/>
          <a:p>
            <a:pPr algn="l" defTabSz="914400" eaLnBrk="1" fontAlgn="auto" hangingPunct="1" indent="0" latinLnBrk="0" marL="0" marR="0" rtl="0">
              <a:lnSpc>
                <a:spcPct val="100000"/>
              </a:lnSpc>
              <a:spcBef>
                <a:spcPts val="0"/>
              </a:spcBef>
              <a:spcAft>
                <a:spcPts val="0"/>
              </a:spcAft>
              <a:buClrTx/>
              <a:buSzTx/>
              <a:buFontTx/>
              <a:buNone/>
            </a:pPr>
            <a:r>
              <a:rPr dirty="0" sz="1200" kern="1200" lang="en-US" smtClean="0">
                <a:solidFill>
                  <a:schemeClr val="tx1"/>
                </a:solidFill>
                <a:effectLst/>
                <a:latin typeface="+mn-lt"/>
                <a:ea typeface="+mn-ea"/>
                <a:cs typeface="+mn-cs"/>
              </a:rPr>
              <a:t>The location of our restaurant will be near the highway and a few miles from the airport. The size of the restaurant will be about 165 square meters (estimation). The location is characterized by a good and quiet environment for customers who want a relaxing place after enjoying traditional delicious food. Also, the location near the highway makes it easy to access the restaurant within a few minutes from the airport and downtown area. </a:t>
            </a:r>
          </a:p>
          <a:p>
            <a:endParaRPr dirty="0" lang="en-US"/>
          </a:p>
        </p:txBody>
      </p:sp>
      <p:sp>
        <p:nvSpPr>
          <p:cNvPr id="1048629" name="Slide Number Placeholder 3"/>
          <p:cNvSpPr>
            <a:spLocks noGrp="1"/>
          </p:cNvSpPr>
          <p:nvPr>
            <p:ph type="sldNum" sz="quarter" idx="10"/>
          </p:nvPr>
        </p:nvSpPr>
        <p:spPr/>
        <p:txBody>
          <a:bodyPr/>
          <a:p>
            <a:fld id="{88F87F13-BEA2-4DDE-9036-37F3AE5FEC26}"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32" name="Slide Image Placeholder 1"/>
          <p:cNvSpPr>
            <a:spLocks noChangeAspect="1" noRot="1" noGrp="1"/>
          </p:cNvSpPr>
          <p:nvPr>
            <p:ph type="sldImg"/>
          </p:nvPr>
        </p:nvSpPr>
        <p:spPr/>
      </p:sp>
      <p:sp>
        <p:nvSpPr>
          <p:cNvPr id="1048633" name="Notes Placeholder 2"/>
          <p:cNvSpPr>
            <a:spLocks noGrp="1"/>
          </p:cNvSpPr>
          <p:nvPr>
            <p:ph type="body" idx="1"/>
          </p:nvPr>
        </p:nvSpPr>
        <p:spPr/>
        <p:txBody>
          <a:bodyPr/>
          <a:p>
            <a:r>
              <a:rPr dirty="0" sz="1200" kern="1200" lang="en-US" smtClean="0">
                <a:solidFill>
                  <a:schemeClr val="tx1"/>
                </a:solidFill>
                <a:effectLst/>
                <a:latin typeface="+mn-lt"/>
                <a:ea typeface="+mn-ea"/>
                <a:cs typeface="+mn-cs"/>
              </a:rPr>
              <a:t>At the development, the restaurant will be registered as a limited liability. However, after it has developed into a large scale, it will be changed to a share company, which will facilitate its advancement and growth in other locations across the country. </a:t>
            </a:r>
          </a:p>
          <a:p>
            <a:r>
              <a:rPr dirty="0" sz="1200" kern="1200" lang="en-US" smtClean="0">
                <a:solidFill>
                  <a:schemeClr val="tx1"/>
                </a:solidFill>
                <a:effectLst/>
                <a:latin typeface="+mn-lt"/>
                <a:ea typeface="+mn-ea"/>
                <a:cs typeface="+mn-cs"/>
              </a:rPr>
              <a:t>The main source of financing is the owner’s money, which comprises of savings. Also, the owner will solicit money from friends and relatives to create the first capital. </a:t>
            </a:r>
            <a:endParaRPr dirty="0" lang="en-US"/>
          </a:p>
        </p:txBody>
      </p:sp>
      <p:sp>
        <p:nvSpPr>
          <p:cNvPr id="1048634" name="Slide Number Placeholder 3"/>
          <p:cNvSpPr>
            <a:spLocks noGrp="1"/>
          </p:cNvSpPr>
          <p:nvPr>
            <p:ph type="sldNum" sz="quarter" idx="10"/>
          </p:nvPr>
        </p:nvSpPr>
        <p:spPr/>
        <p:txBody>
          <a:bodyPr/>
          <a:p>
            <a:fld id="{88F87F13-BEA2-4DDE-9036-37F3AE5FEC26}"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37" name="Slide Image Placeholder 1"/>
          <p:cNvSpPr>
            <a:spLocks noChangeAspect="1" noRot="1" noGrp="1"/>
          </p:cNvSpPr>
          <p:nvPr>
            <p:ph type="sldImg"/>
          </p:nvPr>
        </p:nvSpPr>
        <p:spPr/>
      </p:sp>
      <p:sp>
        <p:nvSpPr>
          <p:cNvPr id="1048638" name="Notes Placeholder 2"/>
          <p:cNvSpPr>
            <a:spLocks noGrp="1"/>
          </p:cNvSpPr>
          <p:nvPr>
            <p:ph type="body" idx="1"/>
          </p:nvPr>
        </p:nvSpPr>
        <p:spPr/>
        <p:txBody>
          <a:bodyPr/>
          <a:p>
            <a:r>
              <a:rPr dirty="0" sz="1200" kern="1200" lang="en-US" smtClean="0">
                <a:solidFill>
                  <a:schemeClr val="tx1"/>
                </a:solidFill>
                <a:effectLst/>
                <a:latin typeface="+mn-lt"/>
                <a:ea typeface="+mn-ea"/>
                <a:cs typeface="+mn-cs"/>
              </a:rPr>
              <a:t>The owner will appoint a manager who will manage the restaurant on his behalf and inform him of day-to-day operations. </a:t>
            </a:r>
          </a:p>
          <a:p>
            <a:r>
              <a:rPr dirty="0" sz="1200" kern="1200" lang="en-US" smtClean="0">
                <a:solidFill>
                  <a:schemeClr val="tx1"/>
                </a:solidFill>
                <a:effectLst/>
                <a:latin typeface="+mn-lt"/>
                <a:ea typeface="+mn-ea"/>
                <a:cs typeface="+mn-cs"/>
              </a:rPr>
              <a:t>The other sources will include bank loans, which will supplement the owner’s savings and capital to establish the restaurant. In addition, the business will keep a good reputation and follow the guidelines by the government to help earn a good credit and social reputation. This will be valuable for the business, which will attract investors once it is changed to a share company. </a:t>
            </a:r>
          </a:p>
          <a:p>
            <a:endParaRPr dirty="0" lang="en-US"/>
          </a:p>
        </p:txBody>
      </p:sp>
      <p:sp>
        <p:nvSpPr>
          <p:cNvPr id="1048639" name="Slide Number Placeholder 3"/>
          <p:cNvSpPr>
            <a:spLocks noGrp="1"/>
          </p:cNvSpPr>
          <p:nvPr>
            <p:ph type="sldNum" sz="quarter" idx="10"/>
          </p:nvPr>
        </p:nvSpPr>
        <p:spPr/>
        <p:txBody>
          <a:bodyPr/>
          <a:p>
            <a:fld id="{88F87F13-BEA2-4DDE-9036-37F3AE5FEC26}" type="slidenum">
              <a:rPr lang="en-US" smtClean="0"/>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42" name="Slide Image Placeholder 1"/>
          <p:cNvSpPr>
            <a:spLocks noChangeAspect="1" noRot="1" noGrp="1"/>
          </p:cNvSpPr>
          <p:nvPr>
            <p:ph type="sldImg"/>
          </p:nvPr>
        </p:nvSpPr>
        <p:spPr/>
      </p:sp>
      <p:sp>
        <p:nvSpPr>
          <p:cNvPr id="1048643" name="Notes Placeholder 2"/>
          <p:cNvSpPr>
            <a:spLocks noGrp="1"/>
          </p:cNvSpPr>
          <p:nvPr>
            <p:ph type="body" idx="1"/>
          </p:nvPr>
        </p:nvSpPr>
        <p:spPr/>
        <p:txBody>
          <a:bodyPr/>
          <a:p>
            <a:pPr algn="l" defTabSz="914400" eaLnBrk="1" fontAlgn="auto" hangingPunct="1" indent="0" latinLnBrk="0" marL="0" marR="0" rtl="0">
              <a:lnSpc>
                <a:spcPct val="100000"/>
              </a:lnSpc>
              <a:spcBef>
                <a:spcPts val="0"/>
              </a:spcBef>
              <a:spcAft>
                <a:spcPts val="0"/>
              </a:spcAft>
              <a:buClrTx/>
              <a:buSzTx/>
              <a:buFontTx/>
              <a:buNone/>
            </a:pPr>
            <a:r>
              <a:rPr dirty="0" sz="1200" kern="1200" lang="en-US" smtClean="0">
                <a:solidFill>
                  <a:schemeClr val="tx1"/>
                </a:solidFill>
                <a:effectLst/>
                <a:latin typeface="+mn-lt"/>
                <a:ea typeface="+mn-ea"/>
                <a:cs typeface="+mn-cs"/>
              </a:rPr>
              <a:t>In a restaurant business, the kitchen serves as the critical component of the business that decides and determines if the firm becomes successful or it fails. Therefore, it is important to create a business that will provide customers with a unique experience by ensuring that the kitchen staff is qualified and guarantees quality food and services. The management will hire an expert chef with at least three years of experience in the kitchen. This will enable the business to realize a unified standard, process and increase efficiency in the kitchen. </a:t>
            </a:r>
          </a:p>
          <a:p>
            <a:endParaRPr dirty="0" lang="en-US"/>
          </a:p>
        </p:txBody>
      </p:sp>
      <p:sp>
        <p:nvSpPr>
          <p:cNvPr id="1048644" name="Slide Number Placeholder 3"/>
          <p:cNvSpPr>
            <a:spLocks noGrp="1"/>
          </p:cNvSpPr>
          <p:nvPr>
            <p:ph type="sldNum" sz="quarter" idx="10"/>
          </p:nvPr>
        </p:nvSpPr>
        <p:spPr/>
        <p:txBody>
          <a:bodyPr/>
          <a:p>
            <a:fld id="{88F87F13-BEA2-4DDE-9036-37F3AE5FEC26}"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6" name="Title 13"/>
          <p:cNvSpPr>
            <a:spLocks noGrp="1"/>
          </p:cNvSpPr>
          <p:nvPr>
            <p:ph type="ctrTitle"/>
          </p:nvPr>
        </p:nvSpPr>
        <p:spPr>
          <a:xfrm>
            <a:off x="1432560" y="359898"/>
            <a:ext cx="7406640" cy="1472184"/>
          </a:xfrm>
        </p:spPr>
        <p:txBody>
          <a:bodyPr anchor="b"/>
          <a:lstStyle>
            <a:lvl1pPr algn="l"/>
          </a:lstStyle>
          <a:p>
            <a:r>
              <a:rPr kumimoji="0" lang="en-US" smtClean="0"/>
              <a:t>Click to edit Master title style</a:t>
            </a:r>
            <a:endParaRPr kumimoji="0" lang="en-US"/>
          </a:p>
        </p:txBody>
      </p:sp>
      <p:sp>
        <p:nvSpPr>
          <p:cNvPr id="1048587" name="Subtitle 21"/>
          <p:cNvSpPr>
            <a:spLocks noGrp="1"/>
          </p:cNvSpPr>
          <p:nvPr>
            <p:ph type="subTitle" idx="1"/>
          </p:nvPr>
        </p:nvSpPr>
        <p:spPr>
          <a:xfrm>
            <a:off x="1432560" y="1850064"/>
            <a:ext cx="7406640" cy="1752600"/>
          </a:xfrm>
        </p:spPr>
        <p:txBody>
          <a:bodyPr tIns="0"/>
          <a:lstStyle>
            <a:lvl1pPr algn="l" indent="0" marL="27432">
              <a:buNone/>
              <a:defRPr sz="2600">
                <a:solidFill>
                  <a:schemeClr val="tx2">
                    <a:shade val="30000"/>
                    <a:satMod val="150000"/>
                  </a:schemeClr>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8" name="Date Placeholder 6"/>
          <p:cNvSpPr>
            <a:spLocks noGrp="1"/>
          </p:cNvSpPr>
          <p:nvPr>
            <p:ph type="dt" sz="half" idx="10"/>
          </p:nvPr>
        </p:nvSpPr>
        <p:spPr/>
        <p:txBody>
          <a:bodyPr/>
          <a:p>
            <a:fld id="{CF712A18-0F56-4037-8CEF-105556C176C3}" type="datetimeFigureOut">
              <a:rPr lang="en-US" smtClean="0"/>
              <a:t>6/21/2021</a:t>
            </a:fld>
            <a:endParaRPr lang="en-US"/>
          </a:p>
        </p:txBody>
      </p:sp>
      <p:sp>
        <p:nvSpPr>
          <p:cNvPr id="1048589" name="Footer Placeholder 19"/>
          <p:cNvSpPr>
            <a:spLocks noGrp="1"/>
          </p:cNvSpPr>
          <p:nvPr>
            <p:ph type="ftr" sz="quarter" idx="11"/>
          </p:nvPr>
        </p:nvSpPr>
        <p:spPr/>
        <p:txBody>
          <a:bodyPr/>
          <a:p>
            <a:endParaRPr lang="en-US"/>
          </a:p>
        </p:txBody>
      </p:sp>
      <p:sp>
        <p:nvSpPr>
          <p:cNvPr id="1048590" name="Slide Number Placeholder 9"/>
          <p:cNvSpPr>
            <a:spLocks noGrp="1"/>
          </p:cNvSpPr>
          <p:nvPr>
            <p:ph type="sldNum" sz="quarter" idx="12"/>
          </p:nvPr>
        </p:nvSpPr>
        <p:spPr/>
        <p:txBody>
          <a:bodyPr/>
          <a:p>
            <a:fld id="{EC1C6F25-DEE4-449E-ACE3-2DF75ECA3B96}" type="slidenum">
              <a:rPr lang="en-US" smtClean="0"/>
              <a:t>‹#›</a:t>
            </a:fld>
            <a:endParaRPr lang="en-US"/>
          </a:p>
        </p:txBody>
      </p:sp>
      <p:sp>
        <p:nvSpPr>
          <p:cNvPr id="1048591" name="Oval 7"/>
          <p:cNvSpPr/>
          <p:nvPr/>
        </p:nvSpPr>
        <p:spPr>
          <a:xfrm>
            <a:off x="921433" y="1413802"/>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592" name="Oval 8"/>
          <p:cNvSpPr/>
          <p:nvPr/>
        </p:nvSpPr>
        <p:spPr>
          <a:xfrm>
            <a:off x="1157176" y="1345016"/>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9" name=""/>
        <p:cNvGrpSpPr/>
        <p:nvPr/>
      </p:nvGrpSpPr>
      <p:grpSpPr>
        <a:xfrm>
          <a:off x="0" y="0"/>
          <a:ext cx="0" cy="0"/>
          <a:chOff x="0" y="0"/>
          <a:chExt cx="0" cy="0"/>
        </a:xfrm>
      </p:grpSpPr>
      <p:sp>
        <p:nvSpPr>
          <p:cNvPr id="1048678" name="Title 1"/>
          <p:cNvSpPr>
            <a:spLocks noGrp="1"/>
          </p:cNvSpPr>
          <p:nvPr>
            <p:ph type="title"/>
          </p:nvPr>
        </p:nvSpPr>
        <p:spPr/>
        <p:txBody>
          <a:bodyPr/>
          <a:p>
            <a:r>
              <a:rPr kumimoji="0" lang="en-US" smtClean="0"/>
              <a:t>Click to edit Master title style</a:t>
            </a:r>
            <a:endParaRPr kumimoji="0" lang="en-US"/>
          </a:p>
        </p:txBody>
      </p:sp>
      <p:sp>
        <p:nvSpPr>
          <p:cNvPr id="1048679"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0" name="Date Placeholder 3"/>
          <p:cNvSpPr>
            <a:spLocks noGrp="1"/>
          </p:cNvSpPr>
          <p:nvPr>
            <p:ph type="dt" sz="half" idx="10"/>
          </p:nvPr>
        </p:nvSpPr>
        <p:spPr/>
        <p:txBody>
          <a:bodyPr/>
          <a:p>
            <a:fld id="{CF712A18-0F56-4037-8CEF-105556C176C3}" type="datetimeFigureOut">
              <a:rPr lang="en-US" smtClean="0"/>
              <a:t>6/21/2021</a:t>
            </a:fld>
            <a:endParaRPr lang="en-US"/>
          </a:p>
        </p:txBody>
      </p:sp>
      <p:sp>
        <p:nvSpPr>
          <p:cNvPr id="1048681" name="Footer Placeholder 4"/>
          <p:cNvSpPr>
            <a:spLocks noGrp="1"/>
          </p:cNvSpPr>
          <p:nvPr>
            <p:ph type="ftr" sz="quarter" idx="11"/>
          </p:nvPr>
        </p:nvSpPr>
        <p:spPr/>
        <p:txBody>
          <a:bodyPr/>
          <a:p>
            <a:endParaRPr lang="en-US"/>
          </a:p>
        </p:txBody>
      </p:sp>
      <p:sp>
        <p:nvSpPr>
          <p:cNvPr id="1048682" name="Slide Number Placeholder 5"/>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7" name=""/>
        <p:cNvGrpSpPr/>
        <p:nvPr/>
      </p:nvGrpSpPr>
      <p:grpSpPr>
        <a:xfrm>
          <a:off x="0" y="0"/>
          <a:ext cx="0" cy="0"/>
          <a:chOff x="0" y="0"/>
          <a:chExt cx="0" cy="0"/>
        </a:xfrm>
      </p:grpSpPr>
      <p:sp>
        <p:nvSpPr>
          <p:cNvPr id="1048664" name="Vertical Title 1"/>
          <p:cNvSpPr>
            <a:spLocks noGrp="1"/>
          </p:cNvSpPr>
          <p:nvPr>
            <p:ph type="title" orient="vert"/>
          </p:nvPr>
        </p:nvSpPr>
        <p:spPr>
          <a:xfrm>
            <a:off x="6858000" y="274639"/>
            <a:ext cx="1828800" cy="5851525"/>
          </a:xfrm>
        </p:spPr>
        <p:txBody>
          <a:bodyPr vert="eaVert"/>
          <a:p>
            <a:r>
              <a:rPr kumimoji="0" lang="en-US" smtClean="0"/>
              <a:t>Click to edit Master title style</a:t>
            </a:r>
            <a:endParaRPr kumimoji="0" lang="en-US"/>
          </a:p>
        </p:txBody>
      </p:sp>
      <p:sp>
        <p:nvSpPr>
          <p:cNvPr id="1048665" name="Vertical Text Placeholder 2"/>
          <p:cNvSpPr>
            <a:spLocks noGrp="1"/>
          </p:cNvSpPr>
          <p:nvPr>
            <p:ph type="body" orient="vert" idx="1"/>
          </p:nvPr>
        </p:nvSpPr>
        <p:spPr>
          <a:xfrm>
            <a:off x="1143000" y="274640"/>
            <a:ext cx="55626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6" name="Date Placeholder 3"/>
          <p:cNvSpPr>
            <a:spLocks noGrp="1"/>
          </p:cNvSpPr>
          <p:nvPr>
            <p:ph type="dt" sz="half" idx="10"/>
          </p:nvPr>
        </p:nvSpPr>
        <p:spPr/>
        <p:txBody>
          <a:bodyPr/>
          <a:p>
            <a:fld id="{CF712A18-0F56-4037-8CEF-105556C176C3}" type="datetimeFigureOut">
              <a:rPr lang="en-US" smtClean="0"/>
              <a:t>6/21/2021</a:t>
            </a:fld>
            <a:endParaRPr lang="en-US"/>
          </a:p>
        </p:txBody>
      </p:sp>
      <p:sp>
        <p:nvSpPr>
          <p:cNvPr id="1048667" name="Footer Placeholder 4"/>
          <p:cNvSpPr>
            <a:spLocks noGrp="1"/>
          </p:cNvSpPr>
          <p:nvPr>
            <p:ph type="ftr" sz="quarter" idx="11"/>
          </p:nvPr>
        </p:nvSpPr>
        <p:spPr/>
        <p:txBody>
          <a:bodyPr/>
          <a:p>
            <a:endParaRPr lang="en-US"/>
          </a:p>
        </p:txBody>
      </p:sp>
      <p:sp>
        <p:nvSpPr>
          <p:cNvPr id="1048668" name="Slide Number Placeholder 5"/>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9" name=""/>
        <p:cNvGrpSpPr/>
        <p:nvPr/>
      </p:nvGrpSpPr>
      <p:grpSpPr>
        <a:xfrm>
          <a:off x="0" y="0"/>
          <a:ext cx="0" cy="0"/>
          <a:chOff x="0" y="0"/>
          <a:chExt cx="0" cy="0"/>
        </a:xfrm>
      </p:grpSpPr>
      <p:sp>
        <p:nvSpPr>
          <p:cNvPr id="1048595" name="Title 1"/>
          <p:cNvSpPr>
            <a:spLocks noGrp="1"/>
          </p:cNvSpPr>
          <p:nvPr>
            <p:ph type="title"/>
          </p:nvPr>
        </p:nvSpPr>
        <p:spPr/>
        <p:txBody>
          <a:bodyPr/>
          <a:p>
            <a:r>
              <a:rPr kumimoji="0" lang="en-US" smtClean="0"/>
              <a:t>Click to edit Master title style</a:t>
            </a:r>
            <a:endParaRPr kumimoji="0" lang="en-US"/>
          </a:p>
        </p:txBody>
      </p:sp>
      <p:sp>
        <p:nvSpPr>
          <p:cNvPr id="1048596"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7" name="Date Placeholder 3"/>
          <p:cNvSpPr>
            <a:spLocks noGrp="1"/>
          </p:cNvSpPr>
          <p:nvPr>
            <p:ph type="dt" sz="half" idx="10"/>
          </p:nvPr>
        </p:nvSpPr>
        <p:spPr/>
        <p:txBody>
          <a:bodyPr/>
          <a:p>
            <a:fld id="{CF712A18-0F56-4037-8CEF-105556C176C3}" type="datetimeFigureOut">
              <a:rPr lang="en-US" smtClean="0"/>
              <a:t>6/21/2021</a:t>
            </a:fld>
            <a:endParaRPr lang="en-US"/>
          </a:p>
        </p:txBody>
      </p:sp>
      <p:sp>
        <p:nvSpPr>
          <p:cNvPr id="1048598" name="Footer Placeholder 4"/>
          <p:cNvSpPr>
            <a:spLocks noGrp="1"/>
          </p:cNvSpPr>
          <p:nvPr>
            <p:ph type="ftr" sz="quarter" idx="11"/>
          </p:nvPr>
        </p:nvSpPr>
        <p:spPr/>
        <p:txBody>
          <a:bodyPr/>
          <a:p>
            <a:endParaRPr lang="en-US"/>
          </a:p>
        </p:txBody>
      </p:sp>
      <p:sp>
        <p:nvSpPr>
          <p:cNvPr id="1048599" name="Slide Number Placeholder 5"/>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spTree>
      <p:nvGrpSpPr>
        <p:cNvPr id="70" name=""/>
        <p:cNvGrpSpPr/>
        <p:nvPr/>
      </p:nvGrpSpPr>
      <p:grpSpPr>
        <a:xfrm>
          <a:off x="0" y="0"/>
          <a:ext cx="0" cy="0"/>
          <a:chOff x="0" y="0"/>
          <a:chExt cx="0" cy="0"/>
        </a:xfrm>
      </p:grpSpPr>
      <p:sp>
        <p:nvSpPr>
          <p:cNvPr id="1048683" name="Rectangle 6"/>
          <p:cNvSpPr/>
          <p:nvPr/>
        </p:nvSpPr>
        <p:spPr>
          <a:xfrm>
            <a:off x="2282890" y="-54"/>
            <a:ext cx="6858000"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84" name="Title 1"/>
          <p:cNvSpPr>
            <a:spLocks noGrp="1"/>
          </p:cNvSpPr>
          <p:nvPr>
            <p:ph type="title"/>
          </p:nvPr>
        </p:nvSpPr>
        <p:spPr>
          <a:xfrm>
            <a:off x="2578392" y="2600325"/>
            <a:ext cx="6400800" cy="2286000"/>
          </a:xfrm>
        </p:spPr>
        <p:txBody>
          <a:bodyPr anchor="t"/>
          <a:lstStyle>
            <a:lvl1pPr algn="l">
              <a:lnSpc>
                <a:spcPts val="4500"/>
              </a:lnSpc>
              <a:buNone/>
              <a:defRPr b="1" cap="all" sz="4000"/>
            </a:lvl1pPr>
          </a:lstStyle>
          <a:p>
            <a:r>
              <a:rPr kumimoji="0" lang="en-US" smtClean="0"/>
              <a:t>Click to edit Master title style</a:t>
            </a:r>
            <a:endParaRPr kumimoji="0" lang="en-US"/>
          </a:p>
        </p:txBody>
      </p:sp>
      <p:sp>
        <p:nvSpPr>
          <p:cNvPr id="1048685" name="Text Placeholder 2"/>
          <p:cNvSpPr>
            <a:spLocks noGrp="1"/>
          </p:cNvSpPr>
          <p:nvPr>
            <p:ph type="body" idx="1"/>
          </p:nvPr>
        </p:nvSpPr>
        <p:spPr>
          <a:xfrm>
            <a:off x="2578392" y="1066800"/>
            <a:ext cx="6400800" cy="1509712"/>
          </a:xfrm>
        </p:spPr>
        <p:txBody>
          <a:bodyPr anchor="b"/>
          <a:lstStyle>
            <a:lvl1pPr indent="0" marL="18288">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686" name="Date Placeholder 3"/>
          <p:cNvSpPr>
            <a:spLocks noGrp="1"/>
          </p:cNvSpPr>
          <p:nvPr>
            <p:ph type="dt" sz="half" idx="10"/>
          </p:nvPr>
        </p:nvSpPr>
        <p:spPr/>
        <p:txBody>
          <a:bodyPr/>
          <a:p>
            <a:fld id="{CF712A18-0F56-4037-8CEF-105556C176C3}" type="datetimeFigureOut">
              <a:rPr lang="en-US" smtClean="0"/>
              <a:t>6/21/2021</a:t>
            </a:fld>
            <a:endParaRPr lang="en-US"/>
          </a:p>
        </p:txBody>
      </p:sp>
      <p:sp>
        <p:nvSpPr>
          <p:cNvPr id="1048687" name="Footer Placeholder 4"/>
          <p:cNvSpPr>
            <a:spLocks noGrp="1"/>
          </p:cNvSpPr>
          <p:nvPr>
            <p:ph type="ftr" sz="quarter" idx="11"/>
          </p:nvPr>
        </p:nvSpPr>
        <p:spPr/>
        <p:txBody>
          <a:bodyPr/>
          <a:p>
            <a:endParaRPr lang="en-US"/>
          </a:p>
        </p:txBody>
      </p:sp>
      <p:sp>
        <p:nvSpPr>
          <p:cNvPr id="1048688" name="Slide Number Placeholder 5"/>
          <p:cNvSpPr>
            <a:spLocks noGrp="1"/>
          </p:cNvSpPr>
          <p:nvPr>
            <p:ph type="sldNum" sz="quarter" idx="12"/>
          </p:nvPr>
        </p:nvSpPr>
        <p:spPr/>
        <p:txBody>
          <a:bodyPr/>
          <a:p>
            <a:fld id="{EC1C6F25-DEE4-449E-ACE3-2DF75ECA3B96}" type="slidenum">
              <a:rPr lang="en-US" smtClean="0"/>
              <a:t>‹#›</a:t>
            </a:fld>
            <a:endParaRPr lang="en-US"/>
          </a:p>
        </p:txBody>
      </p:sp>
      <p:sp>
        <p:nvSpPr>
          <p:cNvPr id="1048689" name="Rectangle 9"/>
          <p:cNvSpPr/>
          <p:nvPr/>
        </p:nvSpPr>
        <p:spPr bwMode="invGray">
          <a:xfrm>
            <a:off x="2286000" y="0"/>
            <a:ext cx="76200"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90" name="Oval 7"/>
          <p:cNvSpPr/>
          <p:nvPr/>
        </p:nvSpPr>
        <p:spPr>
          <a:xfrm>
            <a:off x="2172321" y="2814656"/>
            <a:ext cx="210312" cy="210312"/>
          </a:xfrm>
          <a:prstGeom prst="ellipse"/>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
        <p:nvSpPr>
          <p:cNvPr id="1048691" name="Oval 8"/>
          <p:cNvSpPr/>
          <p:nvPr/>
        </p:nvSpPr>
        <p:spPr>
          <a:xfrm>
            <a:off x="2408064" y="2745870"/>
            <a:ext cx="64008" cy="64008"/>
          </a:xfrm>
          <a:prstGeom prst="ellipse"/>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p>
            <a:pPr algn="ctr" eaLnBrk="1" hangingPunct="1" latinLnBrk="0"/>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71" name=""/>
        <p:cNvGrpSpPr/>
        <p:nvPr/>
      </p:nvGrpSpPr>
      <p:grpSpPr>
        <a:xfrm>
          <a:off x="0" y="0"/>
          <a:ext cx="0" cy="0"/>
          <a:chOff x="0" y="0"/>
          <a:chExt cx="0" cy="0"/>
        </a:xfrm>
      </p:grpSpPr>
      <p:sp>
        <p:nvSpPr>
          <p:cNvPr id="1048692" name="Title 1"/>
          <p:cNvSpPr>
            <a:spLocks noGrp="1"/>
          </p:cNvSpPr>
          <p:nvPr>
            <p:ph type="title"/>
          </p:nvPr>
        </p:nvSpPr>
        <p:spPr>
          <a:xfrm>
            <a:off x="1435608" y="274320"/>
            <a:ext cx="7498080" cy="1143000"/>
          </a:xfrm>
        </p:spPr>
        <p:txBody>
          <a:bodyPr/>
          <a:p>
            <a:r>
              <a:rPr kumimoji="0" lang="en-US" smtClean="0"/>
              <a:t>Click to edit Master title style</a:t>
            </a:r>
            <a:endParaRPr kumimoji="0" lang="en-US"/>
          </a:p>
        </p:txBody>
      </p:sp>
      <p:sp>
        <p:nvSpPr>
          <p:cNvPr id="104869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95" name="Date Placeholder 4"/>
          <p:cNvSpPr>
            <a:spLocks noGrp="1"/>
          </p:cNvSpPr>
          <p:nvPr>
            <p:ph type="dt" sz="half" idx="10"/>
          </p:nvPr>
        </p:nvSpPr>
        <p:spPr/>
        <p:txBody>
          <a:bodyPr/>
          <a:p>
            <a:fld id="{CF712A18-0F56-4037-8CEF-105556C176C3}" type="datetimeFigureOut">
              <a:rPr lang="en-US" smtClean="0"/>
              <a:t>6/21/2021</a:t>
            </a:fld>
            <a:endParaRPr lang="en-US"/>
          </a:p>
        </p:txBody>
      </p:sp>
      <p:sp>
        <p:nvSpPr>
          <p:cNvPr id="1048696" name="Footer Placeholder 5"/>
          <p:cNvSpPr>
            <a:spLocks noGrp="1"/>
          </p:cNvSpPr>
          <p:nvPr>
            <p:ph type="ftr" sz="quarter" idx="11"/>
          </p:nvPr>
        </p:nvSpPr>
        <p:spPr/>
        <p:txBody>
          <a:bodyPr/>
          <a:p>
            <a:endParaRPr lang="en-US"/>
          </a:p>
        </p:txBody>
      </p:sp>
      <p:sp>
        <p:nvSpPr>
          <p:cNvPr id="1048697" name="Slide Number Placeholder 6"/>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type="twoTxTwoObj">
  <p:cSld name="Comparison">
    <p:spTree>
      <p:nvGrpSpPr>
        <p:cNvPr id="72" name=""/>
        <p:cNvGrpSpPr/>
        <p:nvPr/>
      </p:nvGrpSpPr>
      <p:grpSpPr>
        <a:xfrm>
          <a:off x="0" y="0"/>
          <a:ext cx="0" cy="0"/>
          <a:chOff x="0" y="0"/>
          <a:chExt cx="0" cy="0"/>
        </a:xfrm>
      </p:grpSpPr>
      <p:sp>
        <p:nvSpPr>
          <p:cNvPr id="1048698" name="Title 1"/>
          <p:cNvSpPr>
            <a:spLocks noGrp="1"/>
          </p:cNvSpPr>
          <p:nvPr>
            <p:ph type="title"/>
          </p:nvPr>
        </p:nvSpPr>
        <p:spPr>
          <a:xfrm>
            <a:off x="457200" y="5160336"/>
            <a:ext cx="8229600" cy="1143000"/>
          </a:xfrm>
        </p:spPr>
        <p:txBody>
          <a:bodyPr anchor="ctr"/>
          <a:lstStyle>
            <a:lvl1pPr algn="ctr">
              <a:defRPr baseline="0" b="1" cap="none" sz="4500"/>
            </a:lvl1pPr>
          </a:lstStyle>
          <a:p>
            <a:r>
              <a:rPr kumimoji="0" lang="en-US" smtClean="0"/>
              <a:t>Click to edit Master title style</a:t>
            </a:r>
            <a:endParaRPr kumimoji="0" lang="en-US"/>
          </a:p>
        </p:txBody>
      </p:sp>
      <p:sp>
        <p:nvSpPr>
          <p:cNvPr id="1048699"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00"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algn="l" indent="0" marL="64008">
              <a:lnSpc>
                <a:spcPct val="100000"/>
              </a:lnSpc>
              <a:spcBef>
                <a:spcPts val="100"/>
              </a:spcBef>
              <a:buNone/>
              <a:defRPr b="0" sz="1900">
                <a:solidFill>
                  <a:schemeClr val="tx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701"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2"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indent="-274320" marL="393192">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03" name="Date Placeholder 6"/>
          <p:cNvSpPr>
            <a:spLocks noGrp="1"/>
          </p:cNvSpPr>
          <p:nvPr>
            <p:ph type="dt" sz="half" idx="10"/>
          </p:nvPr>
        </p:nvSpPr>
        <p:spPr/>
        <p:txBody>
          <a:bodyPr/>
          <a:p>
            <a:fld id="{CF712A18-0F56-4037-8CEF-105556C176C3}" type="datetimeFigureOut">
              <a:rPr lang="en-US" smtClean="0"/>
              <a:t>6/21/2021</a:t>
            </a:fld>
            <a:endParaRPr lang="en-US"/>
          </a:p>
        </p:txBody>
      </p:sp>
      <p:sp>
        <p:nvSpPr>
          <p:cNvPr id="1048704" name="Footer Placeholder 7"/>
          <p:cNvSpPr>
            <a:spLocks noGrp="1"/>
          </p:cNvSpPr>
          <p:nvPr>
            <p:ph type="ftr" sz="quarter" idx="11"/>
          </p:nvPr>
        </p:nvSpPr>
        <p:spPr/>
        <p:txBody>
          <a:bodyPr/>
          <a:p>
            <a:endParaRPr lang="en-US"/>
          </a:p>
        </p:txBody>
      </p:sp>
      <p:sp>
        <p:nvSpPr>
          <p:cNvPr id="1048705" name="Slide Number Placeholder 8"/>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66" name=""/>
        <p:cNvGrpSpPr/>
        <p:nvPr/>
      </p:nvGrpSpPr>
      <p:grpSpPr>
        <a:xfrm>
          <a:off x="0" y="0"/>
          <a:ext cx="0" cy="0"/>
          <a:chOff x="0" y="0"/>
          <a:chExt cx="0" cy="0"/>
        </a:xfrm>
      </p:grpSpPr>
      <p:sp>
        <p:nvSpPr>
          <p:cNvPr id="1048660" name="Title 1"/>
          <p:cNvSpPr>
            <a:spLocks noGrp="1"/>
          </p:cNvSpPr>
          <p:nvPr>
            <p:ph type="title"/>
          </p:nvPr>
        </p:nvSpPr>
        <p:spPr>
          <a:xfrm>
            <a:off x="1435608" y="274320"/>
            <a:ext cx="7498080" cy="1143000"/>
          </a:xfrm>
        </p:spPr>
        <p:txBody>
          <a:bodyPr anchor="ctr"/>
          <a:p>
            <a:r>
              <a:rPr kumimoji="0" lang="en-US" smtClean="0"/>
              <a:t>Click to edit Master title style</a:t>
            </a:r>
            <a:endParaRPr kumimoji="0" lang="en-US"/>
          </a:p>
        </p:txBody>
      </p:sp>
      <p:sp>
        <p:nvSpPr>
          <p:cNvPr id="1048661" name="Date Placeholder 2"/>
          <p:cNvSpPr>
            <a:spLocks noGrp="1"/>
          </p:cNvSpPr>
          <p:nvPr>
            <p:ph type="dt" sz="half" idx="10"/>
          </p:nvPr>
        </p:nvSpPr>
        <p:spPr/>
        <p:txBody>
          <a:bodyPr/>
          <a:p>
            <a:fld id="{CF712A18-0F56-4037-8CEF-105556C176C3}" type="datetimeFigureOut">
              <a:rPr lang="en-US" smtClean="0"/>
              <a:t>6/21/2021</a:t>
            </a:fld>
            <a:endParaRPr lang="en-US"/>
          </a:p>
        </p:txBody>
      </p:sp>
      <p:sp>
        <p:nvSpPr>
          <p:cNvPr id="1048662" name="Footer Placeholder 3"/>
          <p:cNvSpPr>
            <a:spLocks noGrp="1"/>
          </p:cNvSpPr>
          <p:nvPr>
            <p:ph type="ftr" sz="quarter" idx="11"/>
          </p:nvPr>
        </p:nvSpPr>
        <p:spPr/>
        <p:txBody>
          <a:bodyPr/>
          <a:p>
            <a:endParaRPr lang="en-US"/>
          </a:p>
        </p:txBody>
      </p:sp>
      <p:sp>
        <p:nvSpPr>
          <p:cNvPr id="1048663" name="Slide Number Placeholder 4"/>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73" name=""/>
        <p:cNvGrpSpPr/>
        <p:nvPr/>
      </p:nvGrpSpPr>
      <p:grpSpPr>
        <a:xfrm>
          <a:off x="0" y="0"/>
          <a:ext cx="0" cy="0"/>
          <a:chOff x="0" y="0"/>
          <a:chExt cx="0" cy="0"/>
        </a:xfrm>
      </p:grpSpPr>
      <p:sp>
        <p:nvSpPr>
          <p:cNvPr id="1048706" name="Rectangle 4"/>
          <p:cNvSpPr/>
          <p:nvPr/>
        </p:nvSpPr>
        <p:spPr>
          <a:xfrm>
            <a:off x="1014984" y="0"/>
            <a:ext cx="8129016" cy="6858000"/>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707" name="Date Placeholder 1"/>
          <p:cNvSpPr>
            <a:spLocks noGrp="1"/>
          </p:cNvSpPr>
          <p:nvPr>
            <p:ph type="dt" sz="half" idx="10"/>
          </p:nvPr>
        </p:nvSpPr>
        <p:spPr/>
        <p:txBody>
          <a:bodyPr/>
          <a:p>
            <a:fld id="{CF712A18-0F56-4037-8CEF-105556C176C3}" type="datetimeFigureOut">
              <a:rPr lang="en-US" smtClean="0"/>
              <a:t>6/21/2021</a:t>
            </a:fld>
            <a:endParaRPr lang="en-US"/>
          </a:p>
        </p:txBody>
      </p:sp>
      <p:sp>
        <p:nvSpPr>
          <p:cNvPr id="1048708" name="Footer Placeholder 2"/>
          <p:cNvSpPr>
            <a:spLocks noGrp="1"/>
          </p:cNvSpPr>
          <p:nvPr>
            <p:ph type="ftr" sz="quarter" idx="11"/>
          </p:nvPr>
        </p:nvSpPr>
        <p:spPr/>
        <p:txBody>
          <a:bodyPr/>
          <a:p>
            <a:endParaRPr lang="en-US"/>
          </a:p>
        </p:txBody>
      </p:sp>
      <p:sp>
        <p:nvSpPr>
          <p:cNvPr id="1048709" name="Slide Number Placeholder 3"/>
          <p:cNvSpPr>
            <a:spLocks noGrp="1"/>
          </p:cNvSpPr>
          <p:nvPr>
            <p:ph type="sldNum" sz="quarter" idx="12"/>
          </p:nvPr>
        </p:nvSpPr>
        <p:spPr/>
        <p:txBody>
          <a:bodyPr/>
          <a:p>
            <a:fld id="{EC1C6F25-DEE4-449E-ACE3-2DF75ECA3B96}" type="slidenum">
              <a:rPr lang="en-US" smtClean="0"/>
              <a:t>‹#›</a:t>
            </a:fld>
            <a:endParaRPr lang="en-US"/>
          </a:p>
        </p:txBody>
      </p:sp>
      <p:sp>
        <p:nvSpPr>
          <p:cNvPr id="1048710" name="Rectangle 5"/>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74" name=""/>
        <p:cNvGrpSpPr/>
        <p:nvPr/>
      </p:nvGrpSpPr>
      <p:grpSpPr>
        <a:xfrm>
          <a:off x="0" y="0"/>
          <a:ext cx="0" cy="0"/>
          <a:chOff x="0" y="0"/>
          <a:chExt cx="0" cy="0"/>
        </a:xfrm>
      </p:grpSpPr>
      <p:sp>
        <p:nvSpPr>
          <p:cNvPr id="1048711" name="Title 1"/>
          <p:cNvSpPr>
            <a:spLocks noGrp="1"/>
          </p:cNvSpPr>
          <p:nvPr>
            <p:ph type="title"/>
          </p:nvPr>
        </p:nvSpPr>
        <p:spPr>
          <a:xfrm>
            <a:off x="457200" y="216778"/>
            <a:ext cx="3810000" cy="1162050"/>
          </a:xfrm>
          <a:ln>
            <a:noFill/>
          </a:ln>
        </p:spPr>
        <p:txBody>
          <a:bodyPr anchor="b"/>
          <a:lstStyle>
            <a:lvl1pPr algn="l">
              <a:lnSpc>
                <a:spcPts val="2000"/>
              </a:lnSpc>
              <a:buNone/>
              <a:defRPr baseline="0" b="1" cap="all" sz="2200"/>
            </a:lvl1pPr>
          </a:lstStyle>
          <a:p>
            <a:r>
              <a:rPr kumimoji="0" lang="en-US" smtClean="0"/>
              <a:t>Click to edit Master title style</a:t>
            </a:r>
            <a:endParaRPr kumimoji="0" lang="en-US"/>
          </a:p>
        </p:txBody>
      </p:sp>
      <p:sp>
        <p:nvSpPr>
          <p:cNvPr id="1048712" name="Text Placeholder 2"/>
          <p:cNvSpPr>
            <a:spLocks noGrp="1"/>
          </p:cNvSpPr>
          <p:nvPr>
            <p:ph type="body" idx="2"/>
          </p:nvPr>
        </p:nvSpPr>
        <p:spPr>
          <a:xfrm>
            <a:off x="457200" y="1406964"/>
            <a:ext cx="3810000" cy="698500"/>
          </a:xfrm>
        </p:spPr>
        <p:txBody>
          <a:bodyPr/>
          <a:lstStyle>
            <a:lvl1pPr indent="0" marL="45720">
              <a:lnSpc>
                <a:spcPct val="100000"/>
              </a:lnSpc>
              <a:spcBef>
                <a:spcPts val="0"/>
              </a:spcBef>
              <a:buNone/>
              <a:defRPr sz="14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713"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14" name="Date Placeholder 4"/>
          <p:cNvSpPr>
            <a:spLocks noGrp="1"/>
          </p:cNvSpPr>
          <p:nvPr>
            <p:ph type="dt" sz="half" idx="10"/>
          </p:nvPr>
        </p:nvSpPr>
        <p:spPr/>
        <p:txBody>
          <a:bodyPr/>
          <a:p>
            <a:fld id="{CF712A18-0F56-4037-8CEF-105556C176C3}" type="datetimeFigureOut">
              <a:rPr lang="en-US" smtClean="0"/>
              <a:t>6/21/2021</a:t>
            </a:fld>
            <a:endParaRPr lang="en-US"/>
          </a:p>
        </p:txBody>
      </p:sp>
      <p:sp>
        <p:nvSpPr>
          <p:cNvPr id="1048715" name="Footer Placeholder 5"/>
          <p:cNvSpPr>
            <a:spLocks noGrp="1"/>
          </p:cNvSpPr>
          <p:nvPr>
            <p:ph type="ftr" sz="quarter" idx="11"/>
          </p:nvPr>
        </p:nvSpPr>
        <p:spPr/>
        <p:txBody>
          <a:bodyPr/>
          <a:p>
            <a:endParaRPr lang="en-US"/>
          </a:p>
        </p:txBody>
      </p:sp>
      <p:sp>
        <p:nvSpPr>
          <p:cNvPr id="1048716" name="Slide Number Placeholder 6"/>
          <p:cNvSpPr>
            <a:spLocks noGrp="1"/>
          </p:cNvSpPr>
          <p:nvPr>
            <p:ph type="sldNum" sz="quarter" idx="12"/>
          </p:nvPr>
        </p:nvSpPr>
        <p:spPr/>
        <p:txBody>
          <a:bodyPr/>
          <a:p>
            <a:fld id="{EC1C6F25-DEE4-449E-ACE3-2DF75ECA3B9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68" name=""/>
        <p:cNvGrpSpPr/>
        <p:nvPr/>
      </p:nvGrpSpPr>
      <p:grpSpPr>
        <a:xfrm>
          <a:off x="0" y="0"/>
          <a:ext cx="0" cy="0"/>
          <a:chOff x="0" y="0"/>
          <a:chExt cx="0" cy="0"/>
        </a:xfrm>
      </p:grpSpPr>
      <p:sp>
        <p:nvSpPr>
          <p:cNvPr id="1048669" name="Title 1"/>
          <p:cNvSpPr>
            <a:spLocks noGrp="1"/>
          </p:cNvSpPr>
          <p:nvPr>
            <p:ph type="title"/>
          </p:nvPr>
        </p:nvSpPr>
        <p:spPr>
          <a:xfrm>
            <a:off x="5886896" y="1066800"/>
            <a:ext cx="2743200" cy="1981200"/>
          </a:xfrm>
        </p:spPr>
        <p:txBody>
          <a:bodyPr anchor="b">
            <a:noAutofit/>
          </a:bodyPr>
          <a:lstStyle>
            <a:lvl1pPr algn="l">
              <a:buNone/>
              <a:defRPr b="1" sz="2100">
                <a:effectLst/>
              </a:defRPr>
            </a:lvl1pPr>
          </a:lstStyle>
          <a:p>
            <a:r>
              <a:rPr kumimoji="0" lang="en-US" smtClean="0"/>
              <a:t>Click to edit Master title style</a:t>
            </a:r>
            <a:endParaRPr kumimoji="0" lang="en-US"/>
          </a:p>
        </p:txBody>
      </p:sp>
      <p:sp>
        <p:nvSpPr>
          <p:cNvPr id="1048670" name="Date Placeholder 4"/>
          <p:cNvSpPr>
            <a:spLocks noGrp="1"/>
          </p:cNvSpPr>
          <p:nvPr>
            <p:ph type="dt" sz="half" idx="10"/>
          </p:nvPr>
        </p:nvSpPr>
        <p:spPr/>
        <p:txBody>
          <a:bodyPr/>
          <a:p>
            <a:fld id="{CF712A18-0F56-4037-8CEF-105556C176C3}" type="datetimeFigureOut">
              <a:rPr lang="en-US" smtClean="0"/>
              <a:t>6/21/2021</a:t>
            </a:fld>
            <a:endParaRPr lang="en-US"/>
          </a:p>
        </p:txBody>
      </p:sp>
      <p:sp>
        <p:nvSpPr>
          <p:cNvPr id="1048671" name="Footer Placeholder 5"/>
          <p:cNvSpPr>
            <a:spLocks noGrp="1"/>
          </p:cNvSpPr>
          <p:nvPr>
            <p:ph type="ftr" sz="quarter" idx="11"/>
          </p:nvPr>
        </p:nvSpPr>
        <p:spPr/>
        <p:txBody>
          <a:bodyPr/>
          <a:p>
            <a:endParaRPr lang="en-US"/>
          </a:p>
        </p:txBody>
      </p:sp>
      <p:sp>
        <p:nvSpPr>
          <p:cNvPr id="1048672" name="Slide Number Placeholder 6"/>
          <p:cNvSpPr>
            <a:spLocks noGrp="1"/>
          </p:cNvSpPr>
          <p:nvPr>
            <p:ph type="sldNum" sz="quarter" idx="12"/>
          </p:nvPr>
        </p:nvSpPr>
        <p:spPr/>
        <p:txBody>
          <a:bodyPr/>
          <a:p>
            <a:fld id="{EC1C6F25-DEE4-449E-ACE3-2DF75ECA3B96}" type="slidenum">
              <a:rPr lang="en-US" smtClean="0"/>
              <a:t>‹#›</a:t>
            </a:fld>
            <a:endParaRPr lang="en-US"/>
          </a:p>
        </p:txBody>
      </p:sp>
      <p:sp>
        <p:nvSpPr>
          <p:cNvPr id="1048673" name="Rectangle 7"/>
          <p:cNvSpPr/>
          <p:nvPr/>
        </p:nvSpPr>
        <p:spPr>
          <a:xfrm>
            <a:off x="762000" y="1066800"/>
            <a:ext cx="4572000" cy="4572000"/>
          </a:xfrm>
          <a:prstGeom prst="rect"/>
          <a:solidFill>
            <a:srgbClr val="FFFFFF"/>
          </a:solidFill>
          <a:ln w="88900" cap="sq">
            <a:solidFill>
              <a:srgbClr val="FFFFFF"/>
            </a:solidFill>
            <a:miter lim="800000"/>
          </a:ln>
          <a:effectLst>
            <a:outerShdw algn="tl" blurRad="55500" dir="5400000" dist="18500" rotWithShape="0">
              <a:srgbClr val="000000">
                <a:alpha val="35000"/>
              </a:srgbClr>
            </a:outerShdw>
          </a:effectLst>
          <a:scene3d>
            <a:camera prst="orthographicFront"/>
            <a:lightRig dir="t" rig="twoPt">
              <a:rot lat="0" lon="0" rev="7200000"/>
            </a:lightRig>
          </a:scene3d>
          <a:sp3d contourW="635">
            <a:bevelT w="25400" h="19050"/>
            <a:contourClr>
              <a:srgbClr val="969696"/>
            </a:contourClr>
          </a:sp3d>
        </p:spPr>
        <p:txBody>
          <a:bodyPr anchor="t" lIns="91440" rtlCol="0" tIns="274320">
            <a:normAutofit/>
          </a:bodyPr>
          <a:p>
            <a:pPr algn="l" eaLnBrk="1" hangingPunct="1" indent="-283464" latinLnBrk="0" marL="0" rtl="0">
              <a:lnSpc>
                <a:spcPts val="3000"/>
              </a:lnSpc>
              <a:spcBef>
                <a:spcPts val="600"/>
              </a:spcBef>
              <a:buClr>
                <a:schemeClr val="accent1"/>
              </a:buClr>
              <a:buSzPct val="80000"/>
              <a:buFont typeface="Wingdings 2"/>
              <a:buNone/>
            </a:pPr>
            <a:endParaRPr sz="3200" kern="1200" kumimoji="0" lang="en-US">
              <a:solidFill>
                <a:schemeClr val="tx1"/>
              </a:solidFill>
              <a:latin typeface="+mn-lt"/>
              <a:ea typeface="+mn-ea"/>
              <a:cs typeface="+mn-cs"/>
            </a:endParaRPr>
          </a:p>
        </p:txBody>
      </p:sp>
      <p:sp>
        <p:nvSpPr>
          <p:cNvPr id="1048674"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anchor="t" lIns="91440" tIns="274320"/>
          <a:lstStyle>
            <a:lvl1pPr indent="0">
              <a:buNone/>
              <a:defRPr sz="3200"/>
            </a:lvl1pPr>
          </a:lstStyle>
          <a:p>
            <a:pPr algn="l" eaLnBrk="1" hangingPunct="1" latinLnBrk="0" marL="0"/>
            <a:r>
              <a:rPr kumimoji="0" lang="en-US" smtClean="0"/>
              <a:t>Click icon to add picture</a:t>
            </a:r>
            <a:endParaRPr dirty="0" kumimoji="0" lang="en-US"/>
          </a:p>
        </p:txBody>
      </p:sp>
      <p:sp>
        <p:nvSpPr>
          <p:cNvPr id="1048675" name="Flowchart: Process 8"/>
          <p:cNvSpPr/>
          <p:nvPr/>
        </p:nvSpPr>
        <p:spPr>
          <a:xfrm rot="19468671">
            <a:off x="396725" y="954341"/>
            <a:ext cx="685800"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76" name="Flowchart: Process 9"/>
          <p:cNvSpPr/>
          <p:nvPr/>
        </p:nvSpPr>
        <p:spPr>
          <a:xfrm rot="2103354" flipH="1">
            <a:off x="5003667" y="936786"/>
            <a:ext cx="649224" cy="204310"/>
          </a:xfrm>
          <a:prstGeom prst="flowChartProcess"/>
          <a:solidFill>
            <a:srgbClr val="FBFBFB">
              <a:alpha val="45098"/>
            </a:srgbClr>
          </a:solidFill>
          <a:ln w="6350" cap="rnd" cmpd="sng" algn="ctr">
            <a:solidFill>
              <a:srgbClr val="FFFFFF">
                <a:alpha val="100000"/>
              </a:srgbClr>
            </a:solidFill>
            <a:prstDash val="solid"/>
          </a:ln>
          <a:effectLst>
            <a:outerShdw algn="tl" blurRad="25400" dir="3300000" dist="25400" rotWithShape="0" sx="96000" sy="9600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dirty="0" kumimoji="0" lang="en-US"/>
          </a:p>
        </p:txBody>
      </p:sp>
      <p:sp>
        <p:nvSpPr>
          <p:cNvPr id="1048677" name="Text Placeholder 3"/>
          <p:cNvSpPr>
            <a:spLocks noGrp="1"/>
          </p:cNvSpPr>
          <p:nvPr>
            <p:ph type="body" sz="half" idx="2"/>
          </p:nvPr>
        </p:nvSpPr>
        <p:spPr>
          <a:xfrm>
            <a:off x="838200" y="4800600"/>
            <a:ext cx="4419600" cy="762000"/>
          </a:xfrm>
        </p:spPr>
        <p:txBody>
          <a:bodyPr anchor="ctr"/>
          <a:lstStyle>
            <a:lvl1pPr algn="l" indent="0" marL="0">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2" name=""/>
        <p:cNvGrpSpPr/>
        <p:nvPr/>
      </p:nvGrpSpPr>
      <p:grpSpPr>
        <a:xfrm>
          <a:off x="0" y="0"/>
          <a:ext cx="0" cy="0"/>
          <a:chOff x="0" y="0"/>
          <a:chExt cx="0" cy="0"/>
        </a:xfrm>
      </p:grpSpPr>
      <p:sp>
        <p:nvSpPr>
          <p:cNvPr id="1048576"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7" name="Oval 7"/>
          <p:cNvSpPr/>
          <p:nvPr/>
        </p:nvSpPr>
        <p:spPr>
          <a:xfrm>
            <a:off x="168816" y="21102"/>
            <a:ext cx="1702191" cy="1702191"/>
          </a:xfrm>
          <a:prstGeom prst="ellipse"/>
          <a:noFill/>
          <a:ln w="27305" cap="rnd" cmpd="sng" algn="ctr">
            <a:solidFill>
              <a:schemeClr val="bg2">
                <a:tint val="45000"/>
                <a:satMod val="325000"/>
                <a:alpha val="100000"/>
              </a:schemeClr>
            </a:solidFill>
            <a:prstDash val="solid"/>
          </a:ln>
          <a:effectLst>
            <a:outerShdw algn="tl" blurRad="25400" dir="5400000" dist="25400"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8"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algn="tl" blurRad="12700" dir="4500000" dist="15000"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79" name="Rectangle 11"/>
          <p:cNvSpPr/>
          <p:nvPr/>
        </p:nvSpPr>
        <p:spPr>
          <a:xfrm>
            <a:off x="1012873" y="-54"/>
            <a:ext cx="8131127" cy="6858054"/>
          </a:xfrm>
          <a:prstGeom prst="rect"/>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580" name="Title Placeholder 4"/>
          <p:cNvSpPr>
            <a:spLocks noGrp="1"/>
          </p:cNvSpPr>
          <p:nvPr>
            <p:ph type="title"/>
          </p:nvPr>
        </p:nvSpPr>
        <p:spPr>
          <a:xfrm>
            <a:off x="1435608" y="274638"/>
            <a:ext cx="7498080" cy="1143000"/>
          </a:xfrm>
          <a:prstGeom prst="rect"/>
        </p:spPr>
        <p:txBody>
          <a:bodyPr anchor="ctr">
            <a:normAutofit/>
          </a:bodyPr>
          <a:p>
            <a:r>
              <a:rPr kumimoji="0" lang="en-US" smtClean="0"/>
              <a:t>Click to edit Master title style</a:t>
            </a:r>
            <a:endParaRPr kumimoji="0" lang="en-US"/>
          </a:p>
        </p:txBody>
      </p:sp>
      <p:sp>
        <p:nvSpPr>
          <p:cNvPr id="1048581" name="Text Placeholder 8"/>
          <p:cNvSpPr>
            <a:spLocks noGrp="1"/>
          </p:cNvSpPr>
          <p:nvPr>
            <p:ph type="body" idx="1"/>
          </p:nvPr>
        </p:nvSpPr>
        <p:spPr>
          <a:xfrm>
            <a:off x="1435608" y="1447800"/>
            <a:ext cx="7498080" cy="4800600"/>
          </a:xfrm>
          <a:prstGeom prst="rect"/>
        </p:spPr>
        <p:txBody>
          <a:bodyPr>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2" name="Date Placeholder 23"/>
          <p:cNvSpPr>
            <a:spLocks noGrp="1"/>
          </p:cNvSpPr>
          <p:nvPr>
            <p:ph type="dt" sz="half" idx="2"/>
          </p:nvPr>
        </p:nvSpPr>
        <p:spPr>
          <a:xfrm>
            <a:off x="3581400" y="6305550"/>
            <a:ext cx="2133600" cy="476250"/>
          </a:xfrm>
          <a:prstGeom prst="rect"/>
        </p:spPr>
        <p:txBody>
          <a:bodyPr anchor="b"/>
          <a:lstStyle>
            <a:lvl1pPr algn="r" eaLnBrk="1" hangingPunct="1" latinLnBrk="0">
              <a:defRPr sz="1200" kumimoji="0">
                <a:solidFill>
                  <a:schemeClr val="bg2">
                    <a:shade val="50000"/>
                    <a:satMod val="200000"/>
                  </a:schemeClr>
                </a:solidFill>
              </a:defRPr>
            </a:lvl1pPr>
          </a:lstStyle>
          <a:p>
            <a:fld id="{CF712A18-0F56-4037-8CEF-105556C176C3}" type="datetimeFigureOut">
              <a:rPr lang="en-US" smtClean="0"/>
              <a:t>6/21/2021</a:t>
            </a:fld>
            <a:endParaRPr lang="en-US"/>
          </a:p>
        </p:txBody>
      </p:sp>
      <p:sp>
        <p:nvSpPr>
          <p:cNvPr id="1048583" name="Footer Placeholder 9"/>
          <p:cNvSpPr>
            <a:spLocks noGrp="1"/>
          </p:cNvSpPr>
          <p:nvPr>
            <p:ph type="ftr" sz="quarter" idx="3"/>
          </p:nvPr>
        </p:nvSpPr>
        <p:spPr>
          <a:xfrm>
            <a:off x="5715000" y="6305550"/>
            <a:ext cx="2895600" cy="476250"/>
          </a:xfrm>
          <a:prstGeom prst="rect"/>
        </p:spPr>
        <p:txBody>
          <a:bodyPr anchor="b"/>
          <a:lstStyle>
            <a:lvl1pPr eaLnBrk="1" hangingPunct="1" latinLnBrk="0">
              <a:defRPr sz="1200" kumimoji="0">
                <a:solidFill>
                  <a:schemeClr val="bg2">
                    <a:shade val="50000"/>
                    <a:satMod val="200000"/>
                  </a:schemeClr>
                </a:solidFill>
                <a:effectLst/>
              </a:defRPr>
            </a:lvl1pPr>
          </a:lstStyle>
          <a:p>
            <a:endParaRPr lang="en-US"/>
          </a:p>
        </p:txBody>
      </p:sp>
      <p:sp>
        <p:nvSpPr>
          <p:cNvPr id="1048584" name="Slide Number Placeholder 21"/>
          <p:cNvSpPr>
            <a:spLocks noGrp="1"/>
          </p:cNvSpPr>
          <p:nvPr>
            <p:ph type="sldNum" sz="quarter" idx="4"/>
          </p:nvPr>
        </p:nvSpPr>
        <p:spPr>
          <a:xfrm>
            <a:off x="8613648" y="6305550"/>
            <a:ext cx="457200" cy="476250"/>
          </a:xfrm>
          <a:prstGeom prst="rect"/>
        </p:spPr>
        <p:txBody>
          <a:bodyPr anchor="b"/>
          <a:lstStyle>
            <a:lvl1pPr algn="ctr" eaLnBrk="1" hangingPunct="1" latinLnBrk="0">
              <a:defRPr sz="1200" kumimoji="0">
                <a:solidFill>
                  <a:schemeClr val="bg2">
                    <a:shade val="50000"/>
                    <a:satMod val="200000"/>
                  </a:schemeClr>
                </a:solidFill>
                <a:effectLst/>
              </a:defRPr>
            </a:lvl1pPr>
          </a:lstStyle>
          <a:p>
            <a:fld id="{EC1C6F25-DEE4-449E-ACE3-2DF75ECA3B96}" type="slidenum">
              <a:rPr lang="en-US" smtClean="0"/>
              <a:t>‹#›</a:t>
            </a:fld>
            <a:endParaRPr lang="en-US"/>
          </a:p>
        </p:txBody>
      </p:sp>
      <p:sp>
        <p:nvSpPr>
          <p:cNvPr id="1048585" name="Rectangle 14"/>
          <p:cNvSpPr/>
          <p:nvPr/>
        </p:nvSpPr>
        <p:spPr bwMode="invGray">
          <a:xfrm>
            <a:off x="1014984" y="-54"/>
            <a:ext cx="73152" cy="6858054"/>
          </a:xfrm>
          <a:prstGeom prst="rect"/>
          <a:solidFill>
            <a:schemeClr val="bg1"/>
          </a:solidFill>
          <a:ln w="25400" cap="rnd" cmpd="sng" algn="ctr">
            <a:noFill/>
            <a:prstDash val="solid"/>
          </a:ln>
          <a:effectLst>
            <a:outerShdw algn="tl" blurRad="38550" dir="10800000" dist="38000"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sz="4300" kern="1200" kumimoji="0">
          <a:solidFill>
            <a:schemeClr val="tx2">
              <a:satMod val="130000"/>
            </a:schemeClr>
          </a:solidFill>
          <a:effectLst>
            <a:outerShdw algn="tl" blurRad="50000" dir="5400000" dist="30000" rotWithShape="0">
              <a:srgbClr val="000000">
                <a:alpha val="30000"/>
              </a:srgbClr>
            </a:outerShdw>
          </a:effectLst>
          <a:latin typeface="+mj-lt"/>
          <a:ea typeface="+mj-ea"/>
          <a:cs typeface="+mj-cs"/>
        </a:defRPr>
      </a:lvl1pPr>
    </p:titleStyle>
    <p:bodyStyle>
      <a:lvl1pPr algn="l" eaLnBrk="1" hangingPunct="1" indent="-283464" latinLnBrk="0" marL="365760" rtl="0">
        <a:lnSpc>
          <a:spcPct val="100000"/>
        </a:lnSpc>
        <a:spcBef>
          <a:spcPts val="60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37744" latinLnBrk="0" marL="640080" rtl="0">
        <a:lnSpc>
          <a:spcPct val="100000"/>
        </a:lnSpc>
        <a:spcBef>
          <a:spcPts val="550"/>
        </a:spcBef>
        <a:buClr>
          <a:schemeClr val="accent1"/>
        </a:buClr>
        <a:buFont typeface="Verdana"/>
        <a:buChar char="◦"/>
        <a:defRPr sz="2800" kern="1200" kumimoji="0">
          <a:solidFill>
            <a:schemeClr val="tx1"/>
          </a:solidFill>
          <a:latin typeface="+mn-lt"/>
          <a:ea typeface="+mn-ea"/>
          <a:cs typeface="+mn-cs"/>
        </a:defRPr>
      </a:lvl2pPr>
      <a:lvl3pPr algn="l" eaLnBrk="1" hangingPunct="1" indent="-228600" latinLnBrk="0" marL="886968" rtl="0">
        <a:lnSpc>
          <a:spcPct val="100000"/>
        </a:lnSpc>
        <a:spcBef>
          <a:spcPct val="20000"/>
        </a:spcBef>
        <a:buClr>
          <a:schemeClr val="accent2"/>
        </a:buClr>
        <a:buFont typeface="Wingdings 2"/>
        <a:buChar char=""/>
        <a:defRPr sz="2400" kern="1200" kumimoji="0">
          <a:solidFill>
            <a:schemeClr val="tx1"/>
          </a:solidFill>
          <a:latin typeface="+mn-lt"/>
          <a:ea typeface="+mn-ea"/>
          <a:cs typeface="+mn-cs"/>
        </a:defRPr>
      </a:lvl3pPr>
      <a:lvl4pPr algn="l" eaLnBrk="1" hangingPunct="1" indent="-173736" latinLnBrk="0" marL="1097280" rtl="0">
        <a:lnSpc>
          <a:spcPct val="100000"/>
        </a:lnSpc>
        <a:spcBef>
          <a:spcPct val="20000"/>
        </a:spcBef>
        <a:buClr>
          <a:schemeClr val="accent3"/>
        </a:buClr>
        <a:buFont typeface="Wingdings 2"/>
        <a:buChar char=""/>
        <a:defRPr sz="2000" kern="1200" kumimoji="0">
          <a:solidFill>
            <a:schemeClr val="tx1"/>
          </a:solidFill>
          <a:latin typeface="+mn-lt"/>
          <a:ea typeface="+mn-ea"/>
          <a:cs typeface="+mn-cs"/>
        </a:defRPr>
      </a:lvl4pPr>
      <a:lvl5pPr algn="l" eaLnBrk="1" hangingPunct="1" indent="-182880" latinLnBrk="0" marL="1298448" rtl="0">
        <a:lnSpc>
          <a:spcPct val="100000"/>
        </a:lnSpc>
        <a:spcBef>
          <a:spcPct val="20000"/>
        </a:spcBef>
        <a:buClr>
          <a:schemeClr val="accent4"/>
        </a:buClr>
        <a:buFont typeface="Wingdings 2"/>
        <a:buChar char=""/>
        <a:defRPr sz="2000" kern="1200" kumimoji="0">
          <a:solidFill>
            <a:schemeClr val="tx1"/>
          </a:solidFill>
          <a:latin typeface="+mn-lt"/>
          <a:ea typeface="+mn-ea"/>
          <a:cs typeface="+mn-cs"/>
        </a:defRPr>
      </a:lvl5pPr>
      <a:lvl6pPr algn="l" eaLnBrk="1" hangingPunct="1" indent="-182880" latinLnBrk="0" marL="1508760" rtl="0">
        <a:lnSpc>
          <a:spcPct val="100000"/>
        </a:lnSpc>
        <a:spcBef>
          <a:spcPct val="20000"/>
        </a:spcBef>
        <a:buClr>
          <a:schemeClr val="accent5"/>
        </a:buClr>
        <a:buFont typeface="Wingdings 2"/>
        <a:buChar char=""/>
        <a:defRPr sz="2000" kern="1200" kumimoji="0">
          <a:solidFill>
            <a:schemeClr val="tx1"/>
          </a:solidFill>
          <a:latin typeface="+mn-lt"/>
          <a:ea typeface="+mn-ea"/>
          <a:cs typeface="+mn-cs"/>
        </a:defRPr>
      </a:lvl6pPr>
      <a:lvl7pPr algn="l" eaLnBrk="1" hangingPunct="1" indent="-182880" latinLnBrk="0" marL="171907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7pPr>
      <a:lvl8pPr algn="l" eaLnBrk="1" hangingPunct="1" indent="-182880" latinLnBrk="0" marL="1920240"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8pPr>
      <a:lvl9pPr algn="l" eaLnBrk="1" hangingPunct="1" indent="-182880" latinLnBrk="0" marL="2130552" rtl="0">
        <a:lnSpc>
          <a:spcPct val="100000"/>
        </a:lnSpc>
        <a:spcBef>
          <a:spcPct val="20000"/>
        </a:spcBef>
        <a:buClr>
          <a:schemeClr val="accent6"/>
        </a:buClr>
        <a:buFont typeface="Wingdings 2"/>
        <a:buChar char=""/>
        <a:defRPr sz="20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slideLayout" Target="../slideLayouts/slideLayout2.xml"/><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3" name="Title 1"/>
          <p:cNvSpPr>
            <a:spLocks noGrp="1"/>
          </p:cNvSpPr>
          <p:nvPr>
            <p:ph type="ctrTitle"/>
          </p:nvPr>
        </p:nvSpPr>
        <p:spPr>
          <a:xfrm>
            <a:off x="1600200" y="1600200"/>
            <a:ext cx="7406640" cy="1472184"/>
          </a:xfrm>
        </p:spPr>
        <p:txBody>
          <a:bodyPr/>
          <a:p>
            <a:pPr algn="ctr"/>
            <a:r>
              <a:rPr dirty="0" lang="en-US" smtClean="0"/>
              <a:t>Business Plan for a Restaurant </a:t>
            </a:r>
            <a:endParaRPr dirty="0" lang="en-US"/>
          </a:p>
        </p:txBody>
      </p:sp>
      <p:sp>
        <p:nvSpPr>
          <p:cNvPr id="1048594" name="Subtitle 2"/>
          <p:cNvSpPr>
            <a:spLocks noGrp="1"/>
          </p:cNvSpPr>
          <p:nvPr>
            <p:ph type="subTitle" idx="1"/>
          </p:nvPr>
        </p:nvSpPr>
        <p:spPr>
          <a:xfrm>
            <a:off x="1524000" y="3124200"/>
            <a:ext cx="7406640" cy="1752600"/>
          </a:xfrm>
        </p:spPr>
        <p:txBody>
          <a:bodyPr/>
          <a:p>
            <a:pPr algn="ctr"/>
            <a:r>
              <a:rPr dirty="0" lang="en-US" smtClean="0"/>
              <a:t>Student’s Name </a:t>
            </a:r>
          </a:p>
          <a:p>
            <a:pPr algn="ctr"/>
            <a:r>
              <a:rPr dirty="0" lang="en-US" smtClean="0"/>
              <a:t>Institution </a:t>
            </a:r>
            <a:endParaRPr dirty="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40" name="Title 1"/>
          <p:cNvSpPr>
            <a:spLocks noGrp="1"/>
          </p:cNvSpPr>
          <p:nvPr>
            <p:ph type="title"/>
          </p:nvPr>
        </p:nvSpPr>
        <p:spPr/>
        <p:txBody>
          <a:bodyPr/>
          <a:p>
            <a:r>
              <a:rPr dirty="0" lang="en-US" smtClean="0"/>
              <a:t>Management </a:t>
            </a:r>
            <a:endParaRPr dirty="0" lang="en-US"/>
          </a:p>
        </p:txBody>
      </p:sp>
      <p:sp>
        <p:nvSpPr>
          <p:cNvPr id="1048641" name="Content Placeholder 2"/>
          <p:cNvSpPr>
            <a:spLocks noGrp="1"/>
          </p:cNvSpPr>
          <p:nvPr>
            <p:ph idx="1"/>
          </p:nvPr>
        </p:nvSpPr>
        <p:spPr/>
        <p:txBody>
          <a:bodyPr>
            <a:normAutofit fontScale="96875" lnSpcReduction="20000"/>
          </a:bodyPr>
          <a:p>
            <a:r>
              <a:rPr dirty="0" lang="en-US" smtClean="0"/>
              <a:t>Management software to be used</a:t>
            </a:r>
          </a:p>
          <a:p>
            <a:r>
              <a:rPr dirty="0" lang="en-US" smtClean="0"/>
              <a:t>Keep track of employees and operations</a:t>
            </a:r>
          </a:p>
          <a:p>
            <a:r>
              <a:rPr b="1" dirty="0" lang="en-US" smtClean="0"/>
              <a:t>Kitchen Control and Sustainability</a:t>
            </a:r>
          </a:p>
          <a:p>
            <a:r>
              <a:rPr dirty="0" lang="en-US" smtClean="0"/>
              <a:t>Kitchen is critical component of restaurant business</a:t>
            </a:r>
          </a:p>
          <a:p>
            <a:r>
              <a:rPr dirty="0" lang="en-US" smtClean="0"/>
              <a:t>Kitchen staff needs to have qualification </a:t>
            </a:r>
          </a:p>
          <a:p>
            <a:r>
              <a:rPr dirty="0" lang="en-US" smtClean="0"/>
              <a:t>Guarantees quality food and services</a:t>
            </a:r>
          </a:p>
          <a:p>
            <a:r>
              <a:rPr dirty="0" lang="en-US" smtClean="0"/>
              <a:t>Expert chef to be hired</a:t>
            </a:r>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45" name="Title 1"/>
          <p:cNvSpPr>
            <a:spLocks noGrp="1"/>
          </p:cNvSpPr>
          <p:nvPr>
            <p:ph type="title"/>
          </p:nvPr>
        </p:nvSpPr>
        <p:spPr/>
        <p:txBody>
          <a:bodyPr/>
          <a:p>
            <a:r>
              <a:rPr dirty="0" lang="en-US" smtClean="0"/>
              <a:t>Layout </a:t>
            </a:r>
            <a:endParaRPr dirty="0" lang="en-US"/>
          </a:p>
        </p:txBody>
      </p:sp>
      <p:sp>
        <p:nvSpPr>
          <p:cNvPr id="1048646" name="Content Placeholder 2"/>
          <p:cNvSpPr>
            <a:spLocks noGrp="1"/>
          </p:cNvSpPr>
          <p:nvPr>
            <p:ph idx="1"/>
          </p:nvPr>
        </p:nvSpPr>
        <p:spPr/>
        <p:txBody>
          <a:bodyPr/>
          <a:p>
            <a:r>
              <a:rPr dirty="0" lang="en-US" smtClean="0"/>
              <a:t>Outsource designer </a:t>
            </a:r>
          </a:p>
          <a:p>
            <a:r>
              <a:rPr dirty="0" lang="en-US" smtClean="0"/>
              <a:t>Utilizing the limited space available </a:t>
            </a:r>
          </a:p>
          <a:p>
            <a:r>
              <a:rPr dirty="0" lang="en-US" smtClean="0"/>
              <a:t>Layout will include:</a:t>
            </a:r>
          </a:p>
          <a:p>
            <a:r>
              <a:rPr dirty="0" lang="en-US" smtClean="0"/>
              <a:t>Open kitchen plan and pastry</a:t>
            </a:r>
          </a:p>
          <a:p>
            <a:r>
              <a:rPr dirty="0" lang="en-US" smtClean="0"/>
              <a:t>VIP rooms</a:t>
            </a:r>
          </a:p>
          <a:p>
            <a:r>
              <a:rPr dirty="0" lang="en-US" smtClean="0"/>
              <a:t>Bar area</a:t>
            </a:r>
          </a:p>
          <a:p>
            <a:r>
              <a:rPr dirty="0" lang="en-US" smtClean="0"/>
              <a:t>Normal area</a:t>
            </a:r>
          </a:p>
          <a:p>
            <a:r>
              <a:rPr dirty="0" lang="en-US" smtClean="0"/>
              <a:t>Main color to be decided later </a:t>
            </a:r>
          </a:p>
        </p:txBody>
      </p:sp>
      <p:pic>
        <p:nvPicPr>
          <p:cNvPr id="2097155" name="Picture 3"/>
          <p:cNvPicPr>
            <a:picLocks noChangeAspect="1"/>
          </p:cNvPicPr>
          <p:nvPr/>
        </p:nvPicPr>
        <p:blipFill>
          <a:blip xmlns:r="http://schemas.openxmlformats.org/officeDocument/2006/relationships" r:embed="rId1"/>
          <a:stretch>
            <a:fillRect/>
          </a:stretch>
        </p:blipFill>
        <p:spPr>
          <a:xfrm>
            <a:off x="6697241" y="3581400"/>
            <a:ext cx="2466975" cy="1847850"/>
          </a:xfrm>
          <a:prstGeom prst="rec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650" name="Title 1"/>
          <p:cNvSpPr>
            <a:spLocks noGrp="1"/>
          </p:cNvSpPr>
          <p:nvPr>
            <p:ph type="title"/>
          </p:nvPr>
        </p:nvSpPr>
        <p:spPr/>
        <p:txBody>
          <a:bodyPr>
            <a:normAutofit fontScale="90000"/>
          </a:bodyPr>
          <a:p>
            <a:r>
              <a:rPr dirty="0" lang="en-US" smtClean="0"/>
              <a:t>Market Description and Analysis </a:t>
            </a:r>
            <a:endParaRPr dirty="0" lang="en-US"/>
          </a:p>
        </p:txBody>
      </p:sp>
      <p:sp>
        <p:nvSpPr>
          <p:cNvPr id="1048651" name="Content Placeholder 2"/>
          <p:cNvSpPr>
            <a:spLocks noGrp="1"/>
          </p:cNvSpPr>
          <p:nvPr>
            <p:ph idx="1"/>
          </p:nvPr>
        </p:nvSpPr>
        <p:spPr/>
        <p:txBody>
          <a:bodyPr>
            <a:normAutofit fontScale="96875" lnSpcReduction="20000"/>
          </a:bodyPr>
          <a:p>
            <a:r>
              <a:rPr b="1" dirty="0" lang="en-US" smtClean="0"/>
              <a:t>Industry Analysis </a:t>
            </a:r>
          </a:p>
          <a:p>
            <a:r>
              <a:rPr dirty="0" lang="en-US" smtClean="0"/>
              <a:t>Many restaurants are emerging in California</a:t>
            </a:r>
          </a:p>
          <a:p>
            <a:r>
              <a:rPr dirty="0" lang="en-US" smtClean="0"/>
              <a:t>Market is changing </a:t>
            </a:r>
          </a:p>
          <a:p>
            <a:r>
              <a:rPr dirty="0" lang="en-US" smtClean="0"/>
              <a:t>Globalization is increasing acceptability </a:t>
            </a:r>
          </a:p>
          <a:p>
            <a:r>
              <a:rPr b="1" dirty="0" lang="en-US" smtClean="0"/>
              <a:t>SWOT Analysis </a:t>
            </a:r>
          </a:p>
          <a:p>
            <a:r>
              <a:rPr b="1" dirty="0" lang="en-US" smtClean="0"/>
              <a:t>Strengths:</a:t>
            </a:r>
            <a:r>
              <a:rPr dirty="0" lang="en-US" smtClean="0"/>
              <a:t> Special flavor, healthy ingredients, location, and cost advantage</a:t>
            </a:r>
          </a:p>
          <a:p>
            <a:r>
              <a:rPr b="1" dirty="0" lang="en-US" smtClean="0"/>
              <a:t>Weaknesses: </a:t>
            </a:r>
            <a:r>
              <a:rPr dirty="0" lang="en-US" smtClean="0"/>
              <a:t>No specific market for Canadian indigenous cuisines  </a:t>
            </a:r>
            <a:endParaRPr b="1" dirty="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55" name="Title 1"/>
          <p:cNvSpPr>
            <a:spLocks noGrp="1"/>
          </p:cNvSpPr>
          <p:nvPr>
            <p:ph type="title"/>
          </p:nvPr>
        </p:nvSpPr>
        <p:spPr/>
        <p:txBody>
          <a:bodyPr>
            <a:normAutofit fontScale="90000"/>
          </a:bodyPr>
          <a:p>
            <a:r>
              <a:rPr dirty="0" lang="en-US" smtClean="0"/>
              <a:t>Market Description and Analysis…..</a:t>
            </a:r>
            <a:endParaRPr dirty="0" lang="en-US"/>
          </a:p>
        </p:txBody>
      </p:sp>
      <p:sp>
        <p:nvSpPr>
          <p:cNvPr id="1048656" name="Content Placeholder 2"/>
          <p:cNvSpPr>
            <a:spLocks noGrp="1"/>
          </p:cNvSpPr>
          <p:nvPr>
            <p:ph idx="1"/>
          </p:nvPr>
        </p:nvSpPr>
        <p:spPr/>
        <p:txBody>
          <a:bodyPr/>
          <a:p>
            <a:r>
              <a:rPr b="1" dirty="0" lang="en-US" smtClean="0"/>
              <a:t>Opportunity: </a:t>
            </a:r>
            <a:r>
              <a:rPr dirty="0" lang="en-US" smtClean="0"/>
              <a:t>rising income levels, diversification, and reduction in fast food content </a:t>
            </a:r>
          </a:p>
          <a:p>
            <a:r>
              <a:rPr b="1" dirty="0" lang="en-US" smtClean="0"/>
              <a:t>Threats: </a:t>
            </a:r>
            <a:r>
              <a:rPr dirty="0" lang="en-US" smtClean="0"/>
              <a:t> many restaurants </a:t>
            </a:r>
          </a:p>
          <a:p>
            <a:r>
              <a:rPr b="1" dirty="0" lang="en-US" smtClean="0"/>
              <a:t>Competition: </a:t>
            </a:r>
            <a:r>
              <a:rPr dirty="0" lang="en-US" smtClean="0"/>
              <a:t> Strong distribution channels and market share</a:t>
            </a:r>
          </a:p>
          <a:p>
            <a:r>
              <a:rPr b="1" dirty="0" lang="en-US" smtClean="0"/>
              <a:t>Marketing Strategy</a:t>
            </a:r>
          </a:p>
          <a:p>
            <a:r>
              <a:rPr dirty="0" lang="en-US" smtClean="0"/>
              <a:t>Begin with one location before expanding </a:t>
            </a:r>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0" name="Title 1"/>
          <p:cNvSpPr>
            <a:spLocks noGrp="1"/>
          </p:cNvSpPr>
          <p:nvPr>
            <p:ph type="title"/>
          </p:nvPr>
        </p:nvSpPr>
        <p:spPr/>
        <p:txBody>
          <a:bodyPr/>
          <a:p>
            <a:r>
              <a:rPr dirty="0" lang="en-US" smtClean="0"/>
              <a:t>Background and History </a:t>
            </a:r>
            <a:endParaRPr dirty="0" lang="en-US"/>
          </a:p>
        </p:txBody>
      </p:sp>
      <p:sp>
        <p:nvSpPr>
          <p:cNvPr id="1048601" name="Content Placeholder 2"/>
          <p:cNvSpPr>
            <a:spLocks noGrp="1"/>
          </p:cNvSpPr>
          <p:nvPr>
            <p:ph idx="1"/>
          </p:nvPr>
        </p:nvSpPr>
        <p:spPr/>
        <p:txBody>
          <a:bodyPr/>
          <a:p>
            <a:r>
              <a:rPr dirty="0" lang="en-US" smtClean="0"/>
              <a:t>Name: </a:t>
            </a:r>
            <a:r>
              <a:rPr dirty="0" lang="en-US" err="1" smtClean="0"/>
              <a:t>Jordin</a:t>
            </a:r>
            <a:r>
              <a:rPr dirty="0" lang="en-US" smtClean="0"/>
              <a:t> restaurant </a:t>
            </a:r>
          </a:p>
          <a:p>
            <a:r>
              <a:rPr dirty="0" lang="en-US" smtClean="0"/>
              <a:t>Cooking Canadian indigenous foods </a:t>
            </a:r>
          </a:p>
          <a:p>
            <a:r>
              <a:rPr dirty="0" lang="en-US" smtClean="0"/>
              <a:t>Provides excellent and relaxing atmosphere </a:t>
            </a:r>
          </a:p>
          <a:p>
            <a:r>
              <a:rPr dirty="0" lang="en-US" smtClean="0"/>
              <a:t>Start-up comprises of:</a:t>
            </a:r>
          </a:p>
          <a:p>
            <a:r>
              <a:rPr dirty="0" lang="en-US" smtClean="0"/>
              <a:t>Profession manager and chef</a:t>
            </a:r>
          </a:p>
          <a:p>
            <a:r>
              <a:rPr dirty="0" lang="en-US" smtClean="0"/>
              <a:t>Other qualified staff; bar attendant</a:t>
            </a:r>
          </a:p>
          <a:p>
            <a:r>
              <a:rPr dirty="0" lang="en-US" smtClean="0"/>
              <a:t>Other staff to be hired later </a:t>
            </a:r>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05" name="Title 1"/>
          <p:cNvSpPr>
            <a:spLocks noGrp="1"/>
          </p:cNvSpPr>
          <p:nvPr>
            <p:ph type="title"/>
          </p:nvPr>
        </p:nvSpPr>
        <p:spPr/>
        <p:txBody>
          <a:bodyPr/>
          <a:p>
            <a:r>
              <a:rPr dirty="0" lang="en-US" smtClean="0"/>
              <a:t>Description of Product </a:t>
            </a:r>
            <a:endParaRPr dirty="0" lang="en-US"/>
          </a:p>
        </p:txBody>
      </p:sp>
      <p:sp>
        <p:nvSpPr>
          <p:cNvPr id="1048606" name="Content Placeholder 2"/>
          <p:cNvSpPr>
            <a:spLocks noGrp="1"/>
          </p:cNvSpPr>
          <p:nvPr>
            <p:ph idx="1"/>
          </p:nvPr>
        </p:nvSpPr>
        <p:spPr/>
        <p:txBody>
          <a:bodyPr>
            <a:normAutofit fontScale="96875" lnSpcReduction="10000"/>
          </a:bodyPr>
          <a:p>
            <a:r>
              <a:rPr dirty="0" lang="en-US" smtClean="0"/>
              <a:t>Developed several indigenous Canadian recipes </a:t>
            </a:r>
          </a:p>
          <a:p>
            <a:r>
              <a:rPr dirty="0" lang="en-US" smtClean="0"/>
              <a:t>Flavored organic and natural foods </a:t>
            </a:r>
          </a:p>
          <a:p>
            <a:r>
              <a:rPr dirty="0" lang="en-US" smtClean="0"/>
              <a:t>They include:</a:t>
            </a:r>
          </a:p>
          <a:p>
            <a:r>
              <a:rPr dirty="0" lang="en-US" smtClean="0"/>
              <a:t>Maple Bacon Cornbread</a:t>
            </a:r>
          </a:p>
          <a:p>
            <a:r>
              <a:rPr dirty="0" lang="en-US" smtClean="0"/>
              <a:t>Chicken Bacon Lasagna rolls</a:t>
            </a:r>
          </a:p>
          <a:p>
            <a:r>
              <a:rPr dirty="0" lang="en-US" err="1" smtClean="0"/>
              <a:t>Jigg’s</a:t>
            </a:r>
            <a:r>
              <a:rPr dirty="0" lang="en-US" smtClean="0"/>
              <a:t> Dinner </a:t>
            </a:r>
          </a:p>
          <a:p>
            <a:r>
              <a:rPr dirty="0" lang="en-US" smtClean="0"/>
              <a:t>Rabbit Meat </a:t>
            </a:r>
          </a:p>
          <a:p>
            <a:r>
              <a:rPr dirty="0" lang="en-US" smtClean="0"/>
              <a:t>Bannock</a:t>
            </a:r>
            <a:r>
              <a:rPr dirty="0" lang="en-US"/>
              <a:t> </a:t>
            </a:r>
            <a:r>
              <a:rPr dirty="0" lang="en-US" smtClean="0"/>
              <a:t>and Maple Taffy </a:t>
            </a:r>
          </a:p>
        </p:txBody>
      </p:sp>
      <p:pic>
        <p:nvPicPr>
          <p:cNvPr id="2097152" name="Picture 3"/>
          <p:cNvPicPr>
            <a:picLocks noChangeAspect="1"/>
          </p:cNvPicPr>
          <p:nvPr/>
        </p:nvPicPr>
        <p:blipFill>
          <a:blip xmlns:r="http://schemas.openxmlformats.org/officeDocument/2006/relationships" r:embed="rId1"/>
          <a:stretch>
            <a:fillRect/>
          </a:stretch>
        </p:blipFill>
        <p:spPr>
          <a:xfrm>
            <a:off x="6705600" y="2895600"/>
            <a:ext cx="2413000" cy="1657350"/>
          </a:xfrm>
          <a:prstGeom prst="rect"/>
        </p:spPr>
      </p:pic>
      <p:pic>
        <p:nvPicPr>
          <p:cNvPr id="2097153" name="Picture 4"/>
          <p:cNvPicPr>
            <a:picLocks noChangeAspect="1"/>
          </p:cNvPicPr>
          <p:nvPr/>
        </p:nvPicPr>
        <p:blipFill>
          <a:blip xmlns:r="http://schemas.openxmlformats.org/officeDocument/2006/relationships" r:embed="rId2"/>
          <a:stretch>
            <a:fillRect/>
          </a:stretch>
        </p:blipFill>
        <p:spPr>
          <a:xfrm>
            <a:off x="6019800" y="4567237"/>
            <a:ext cx="3098801" cy="2143125"/>
          </a:xfrm>
          <a:prstGeom prst="rec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10" name="Title 1"/>
          <p:cNvSpPr>
            <a:spLocks noGrp="1"/>
          </p:cNvSpPr>
          <p:nvPr>
            <p:ph type="title"/>
          </p:nvPr>
        </p:nvSpPr>
        <p:spPr/>
        <p:txBody>
          <a:bodyPr/>
          <a:p>
            <a:r>
              <a:rPr dirty="0" lang="en-US" smtClean="0"/>
              <a:t>Company Summary </a:t>
            </a:r>
            <a:endParaRPr dirty="0" lang="en-US"/>
          </a:p>
        </p:txBody>
      </p:sp>
      <p:sp>
        <p:nvSpPr>
          <p:cNvPr id="1048611" name="Content Placeholder 2"/>
          <p:cNvSpPr>
            <a:spLocks noGrp="1"/>
          </p:cNvSpPr>
          <p:nvPr>
            <p:ph idx="1"/>
          </p:nvPr>
        </p:nvSpPr>
        <p:spPr/>
        <p:txBody>
          <a:bodyPr/>
          <a:p>
            <a:r>
              <a:rPr dirty="0" lang="en-US" smtClean="0"/>
              <a:t>Sole proprietor business-owned by an individual</a:t>
            </a:r>
          </a:p>
          <a:p>
            <a:r>
              <a:rPr dirty="0" lang="en-US" smtClean="0"/>
              <a:t>Create its name through tasty and unique experience </a:t>
            </a:r>
          </a:p>
          <a:p>
            <a:r>
              <a:rPr dirty="0" lang="en-US" smtClean="0"/>
              <a:t>Provide customers with:</a:t>
            </a:r>
          </a:p>
          <a:p>
            <a:r>
              <a:rPr dirty="0" lang="en-US" smtClean="0"/>
              <a:t>Honest, exquisite, and comfortable experience </a:t>
            </a:r>
          </a:p>
          <a:p>
            <a:r>
              <a:rPr dirty="0" lang="en-US" smtClean="0"/>
              <a:t>Traditional first-class food services and environment </a:t>
            </a:r>
          </a:p>
          <a:p>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15" name="Title 1"/>
          <p:cNvSpPr>
            <a:spLocks noGrp="1"/>
          </p:cNvSpPr>
          <p:nvPr>
            <p:ph type="title"/>
          </p:nvPr>
        </p:nvSpPr>
        <p:spPr/>
        <p:txBody>
          <a:bodyPr/>
          <a:p>
            <a:r>
              <a:rPr dirty="0" lang="en-US" smtClean="0"/>
              <a:t>Company Summary……..</a:t>
            </a:r>
            <a:endParaRPr dirty="0" lang="en-US"/>
          </a:p>
        </p:txBody>
      </p:sp>
      <p:sp>
        <p:nvSpPr>
          <p:cNvPr id="1048616" name="Content Placeholder 2"/>
          <p:cNvSpPr>
            <a:spLocks noGrp="1"/>
          </p:cNvSpPr>
          <p:nvPr>
            <p:ph idx="1"/>
          </p:nvPr>
        </p:nvSpPr>
        <p:spPr/>
        <p:txBody>
          <a:bodyPr>
            <a:normAutofit fontScale="96875" lnSpcReduction="10000"/>
          </a:bodyPr>
          <a:p>
            <a:r>
              <a:rPr dirty="0" lang="en-US" smtClean="0"/>
              <a:t>Canadian indigenous foods have:</a:t>
            </a:r>
          </a:p>
          <a:p>
            <a:r>
              <a:rPr dirty="0" lang="en-US" smtClean="0"/>
              <a:t>Nutritional values</a:t>
            </a:r>
          </a:p>
          <a:p>
            <a:r>
              <a:rPr dirty="0" lang="en-US" smtClean="0"/>
              <a:t>Medicinal content</a:t>
            </a:r>
          </a:p>
          <a:p>
            <a:r>
              <a:rPr dirty="0" lang="en-US" smtClean="0"/>
              <a:t>Improves energy </a:t>
            </a:r>
          </a:p>
          <a:p>
            <a:r>
              <a:rPr dirty="0" lang="en-US" smtClean="0"/>
              <a:t>Enhances good physique </a:t>
            </a:r>
          </a:p>
          <a:p>
            <a:r>
              <a:rPr dirty="0" lang="en-US" smtClean="0"/>
              <a:t>Leading tradition catering trend in 21</a:t>
            </a:r>
            <a:r>
              <a:rPr baseline="30000" dirty="0" lang="en-US" smtClean="0"/>
              <a:t>st</a:t>
            </a:r>
            <a:r>
              <a:rPr dirty="0" lang="en-US" smtClean="0"/>
              <a:t> century</a:t>
            </a:r>
          </a:p>
          <a:p>
            <a:r>
              <a:rPr dirty="0" lang="en-US" smtClean="0"/>
              <a:t>Integrates business, leisure, health, and culture</a:t>
            </a:r>
            <a:endParaRPr dirty="0" lang="en-US"/>
          </a:p>
        </p:txBody>
      </p:sp>
      <p:pic>
        <p:nvPicPr>
          <p:cNvPr id="2097154" name="Picture 3"/>
          <p:cNvPicPr>
            <a:picLocks noChangeAspect="1"/>
          </p:cNvPicPr>
          <p:nvPr/>
        </p:nvPicPr>
        <p:blipFill>
          <a:blip xmlns:r="http://schemas.openxmlformats.org/officeDocument/2006/relationships" r:embed="rId1"/>
          <a:stretch>
            <a:fillRect/>
          </a:stretch>
        </p:blipFill>
        <p:spPr>
          <a:xfrm>
            <a:off x="6019801" y="1905000"/>
            <a:ext cx="3124200" cy="1981200"/>
          </a:xfrm>
          <a:prstGeom prst="rec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20" name="Title 1"/>
          <p:cNvSpPr>
            <a:spLocks noGrp="1"/>
          </p:cNvSpPr>
          <p:nvPr>
            <p:ph type="title"/>
          </p:nvPr>
        </p:nvSpPr>
        <p:spPr/>
        <p:txBody>
          <a:bodyPr/>
          <a:p>
            <a:r>
              <a:rPr dirty="0" lang="en-US" smtClean="0"/>
              <a:t>Start-Up Budget and Cost </a:t>
            </a:r>
            <a:endParaRPr dirty="0" lang="en-US"/>
          </a:p>
        </p:txBody>
      </p:sp>
      <p:sp>
        <p:nvSpPr>
          <p:cNvPr id="1048621" name="Content Placeholder 2"/>
          <p:cNvSpPr>
            <a:spLocks noGrp="1"/>
          </p:cNvSpPr>
          <p:nvPr>
            <p:ph idx="1"/>
          </p:nvPr>
        </p:nvSpPr>
        <p:spPr/>
        <p:txBody>
          <a:bodyPr/>
          <a:p>
            <a:r>
              <a:rPr dirty="0" lang="en-US" smtClean="0"/>
              <a:t>Start-up expenses include:</a:t>
            </a:r>
          </a:p>
          <a:p>
            <a:r>
              <a:rPr dirty="0" lang="en-US" smtClean="0"/>
              <a:t>Rent, Facilities, Market expenses, Sales and promotion, Website, Legal cost </a:t>
            </a:r>
          </a:p>
          <a:p>
            <a:pPr indent="0" marL="82296">
              <a:buNone/>
            </a:pPr>
            <a:endParaRPr dirty="0" lang="en-US"/>
          </a:p>
        </p:txBody>
      </p:sp>
      <p:graphicFrame>
        <p:nvGraphicFramePr>
          <p:cNvPr id="4194304" name="Table 3"/>
          <p:cNvGraphicFramePr>
            <a:graphicFrameLocks noGrp="1"/>
          </p:cNvGraphicFramePr>
          <p:nvPr/>
        </p:nvGraphicFramePr>
        <p:xfrm>
          <a:off x="1143000" y="3189514"/>
          <a:ext cx="8001000" cy="3581400"/>
        </p:xfrm>
        <a:graphic>
          <a:graphicData uri="http://schemas.openxmlformats.org/drawingml/2006/table">
            <a:tbl>
              <a:tblPr firstRow="1" firstCol="1" bandRow="1">
                <a:tableStyleId>{5C22544A-7EE6-4342-B048-85BDC9FD1C3A}</a:tableStyleId>
              </a:tblPr>
              <a:tblGrid>
                <a:gridCol w="3960891"/>
                <a:gridCol w="4040109"/>
              </a:tblGrid>
              <a:tr h="242469">
                <a:tc>
                  <a:txBody>
                    <a:bodyPr/>
                    <a:p>
                      <a:pPr indent="457200" marL="0" marR="0">
                        <a:lnSpc>
                          <a:spcPct val="115000"/>
                        </a:lnSpc>
                        <a:spcBef>
                          <a:spcPts val="0"/>
                        </a:spcBef>
                        <a:spcAft>
                          <a:spcPts val="0"/>
                        </a:spcAft>
                      </a:pPr>
                      <a:r>
                        <a:rPr dirty="0" sz="1200" lang="en-US">
                          <a:effectLst/>
                        </a:rPr>
                        <a:t>Start-Up</a:t>
                      </a:r>
                      <a:endParaRPr dirty="0" sz="1100" lang="en-US">
                        <a:effectLst/>
                        <a:latin typeface="Calibri"/>
                        <a:ea typeface="Calibri"/>
                        <a:cs typeface="Times New Roman"/>
                      </a:endParaRPr>
                    </a:p>
                  </a:txBody>
                  <a:tcPr marL="68580" marR="68580" marT="0" marB="0"/>
                </a:tc>
                <a:tc>
                  <a:txBody>
                    <a:bodyPr/>
                    <a:p>
                      <a:pPr indent="457200" marL="0" marR="0">
                        <a:lnSpc>
                          <a:spcPct val="115000"/>
                        </a:lnSpc>
                        <a:spcBef>
                          <a:spcPts val="0"/>
                        </a:spcBef>
                        <a:spcAft>
                          <a:spcPts val="0"/>
                        </a:spcAft>
                      </a:pPr>
                      <a:r>
                        <a:rPr sz="1200" lang="en-US">
                          <a:effectLst/>
                        </a:rPr>
                        <a:t>Cost ($)</a:t>
                      </a:r>
                      <a:endParaRPr sz="1100" lang="en-US">
                        <a:effectLst/>
                        <a:latin typeface="Calibri"/>
                        <a:ea typeface="Calibri"/>
                        <a:cs typeface="Times New Roman"/>
                      </a:endParaRPr>
                    </a:p>
                  </a:txBody>
                  <a:tcPr marL="68580" marR="68580" marT="0" marB="0"/>
                </a:tc>
              </a:tr>
              <a:tr h="1482672">
                <a:tc>
                  <a:txBody>
                    <a:bodyPr/>
                    <a:p>
                      <a:pPr indent="457200" marL="0" marR="0">
                        <a:lnSpc>
                          <a:spcPct val="115000"/>
                        </a:lnSpc>
                        <a:spcBef>
                          <a:spcPts val="0"/>
                        </a:spcBef>
                        <a:spcAft>
                          <a:spcPts val="0"/>
                        </a:spcAft>
                      </a:pPr>
                      <a:r>
                        <a:rPr dirty="0" sz="1200" lang="en-US">
                          <a:effectLst/>
                        </a:rPr>
                        <a:t>Start-up Expenses </a:t>
                      </a:r>
                      <a:endParaRPr dirty="0" sz="1100" lang="en-US">
                        <a:effectLst/>
                      </a:endParaRPr>
                    </a:p>
                    <a:p>
                      <a:pPr indent="457200" marL="0" marR="0">
                        <a:lnSpc>
                          <a:spcPct val="115000"/>
                        </a:lnSpc>
                        <a:spcBef>
                          <a:spcPts val="0"/>
                        </a:spcBef>
                        <a:spcAft>
                          <a:spcPts val="0"/>
                        </a:spcAft>
                      </a:pPr>
                      <a:r>
                        <a:rPr dirty="0" sz="1200" lang="en-US">
                          <a:effectLst/>
                        </a:rPr>
                        <a:t>-Legal </a:t>
                      </a:r>
                      <a:endParaRPr dirty="0" sz="1100" lang="en-US">
                        <a:effectLst/>
                      </a:endParaRPr>
                    </a:p>
                    <a:p>
                      <a:pPr indent="457200" marL="0" marR="0">
                        <a:lnSpc>
                          <a:spcPct val="115000"/>
                        </a:lnSpc>
                        <a:spcBef>
                          <a:spcPts val="0"/>
                        </a:spcBef>
                        <a:spcAft>
                          <a:spcPts val="0"/>
                        </a:spcAft>
                      </a:pPr>
                      <a:r>
                        <a:rPr dirty="0" sz="1200" lang="en-US">
                          <a:effectLst/>
                        </a:rPr>
                        <a:t>-Rent </a:t>
                      </a:r>
                      <a:endParaRPr dirty="0" sz="1100" lang="en-US">
                        <a:effectLst/>
                      </a:endParaRPr>
                    </a:p>
                    <a:p>
                      <a:pPr indent="457200" marL="0" marR="0">
                        <a:lnSpc>
                          <a:spcPct val="115000"/>
                        </a:lnSpc>
                        <a:spcBef>
                          <a:spcPts val="0"/>
                        </a:spcBef>
                        <a:spcAft>
                          <a:spcPts val="0"/>
                        </a:spcAft>
                      </a:pPr>
                      <a:r>
                        <a:rPr dirty="0" sz="1200" lang="en-US">
                          <a:effectLst/>
                        </a:rPr>
                        <a:t>-Facilities </a:t>
                      </a:r>
                      <a:endParaRPr dirty="0" sz="1100" lang="en-US">
                        <a:effectLst/>
                      </a:endParaRPr>
                    </a:p>
                    <a:p>
                      <a:pPr indent="457200" marL="0" marR="0">
                        <a:lnSpc>
                          <a:spcPct val="115000"/>
                        </a:lnSpc>
                        <a:spcBef>
                          <a:spcPts val="0"/>
                        </a:spcBef>
                        <a:spcAft>
                          <a:spcPts val="0"/>
                        </a:spcAft>
                      </a:pPr>
                      <a:r>
                        <a:rPr dirty="0" sz="1200" lang="en-US">
                          <a:effectLst/>
                        </a:rPr>
                        <a:t>-Promotion</a:t>
                      </a:r>
                      <a:endParaRPr dirty="0" sz="1100" lang="en-US">
                        <a:effectLst/>
                      </a:endParaRPr>
                    </a:p>
                    <a:p>
                      <a:pPr indent="457200" marL="0" marR="0">
                        <a:lnSpc>
                          <a:spcPct val="115000"/>
                        </a:lnSpc>
                        <a:spcBef>
                          <a:spcPts val="0"/>
                        </a:spcBef>
                        <a:spcAft>
                          <a:spcPts val="0"/>
                        </a:spcAft>
                      </a:pPr>
                      <a:r>
                        <a:rPr dirty="0" sz="1200" lang="en-US">
                          <a:effectLst/>
                        </a:rPr>
                        <a:t>Total Start-up Expense</a:t>
                      </a:r>
                      <a:endParaRPr dirty="0" sz="1100" lang="en-US">
                        <a:effectLst/>
                        <a:latin typeface="Calibri"/>
                        <a:ea typeface="Calibri"/>
                        <a:cs typeface="Times New Roman"/>
                      </a:endParaRPr>
                    </a:p>
                  </a:txBody>
                  <a:tcPr marL="68580" marR="68580" marT="0" marB="0"/>
                </a:tc>
                <a:tc>
                  <a:txBody>
                    <a:bodyPr/>
                    <a:p>
                      <a:pPr indent="457200" marL="0" marR="0">
                        <a:lnSpc>
                          <a:spcPct val="115000"/>
                        </a:lnSpc>
                        <a:spcBef>
                          <a:spcPts val="0"/>
                        </a:spcBef>
                        <a:spcAft>
                          <a:spcPts val="0"/>
                        </a:spcAft>
                      </a:pPr>
                      <a:r>
                        <a:rPr dirty="0" sz="1200" lang="en-US">
                          <a:effectLst/>
                        </a:rPr>
                        <a:t> </a:t>
                      </a:r>
                      <a:endParaRPr dirty="0" sz="1100" lang="en-US">
                        <a:effectLst/>
                      </a:endParaRPr>
                    </a:p>
                    <a:p>
                      <a:pPr indent="457200" marL="0" marR="0">
                        <a:lnSpc>
                          <a:spcPct val="115000"/>
                        </a:lnSpc>
                        <a:spcBef>
                          <a:spcPts val="0"/>
                        </a:spcBef>
                        <a:spcAft>
                          <a:spcPts val="0"/>
                        </a:spcAft>
                      </a:pPr>
                      <a:r>
                        <a:rPr dirty="0" sz="1200" lang="en-US">
                          <a:effectLst/>
                        </a:rPr>
                        <a:t>5,000</a:t>
                      </a:r>
                      <a:endParaRPr dirty="0" sz="1100" lang="en-US">
                        <a:effectLst/>
                      </a:endParaRPr>
                    </a:p>
                    <a:p>
                      <a:pPr indent="457200" marL="0" marR="0">
                        <a:lnSpc>
                          <a:spcPct val="115000"/>
                        </a:lnSpc>
                        <a:spcBef>
                          <a:spcPts val="0"/>
                        </a:spcBef>
                        <a:spcAft>
                          <a:spcPts val="0"/>
                        </a:spcAft>
                      </a:pPr>
                      <a:r>
                        <a:rPr dirty="0" sz="1200" lang="en-US">
                          <a:effectLst/>
                        </a:rPr>
                        <a:t>9,000</a:t>
                      </a:r>
                      <a:endParaRPr dirty="0" sz="1100" lang="en-US">
                        <a:effectLst/>
                      </a:endParaRPr>
                    </a:p>
                    <a:p>
                      <a:pPr indent="457200" marL="0" marR="0">
                        <a:lnSpc>
                          <a:spcPct val="115000"/>
                        </a:lnSpc>
                        <a:spcBef>
                          <a:spcPts val="0"/>
                        </a:spcBef>
                        <a:spcAft>
                          <a:spcPts val="0"/>
                        </a:spcAft>
                      </a:pPr>
                      <a:r>
                        <a:rPr dirty="0" sz="1200" lang="en-US">
                          <a:effectLst/>
                        </a:rPr>
                        <a:t>20,000</a:t>
                      </a:r>
                      <a:endParaRPr dirty="0" sz="1100" lang="en-US">
                        <a:effectLst/>
                      </a:endParaRPr>
                    </a:p>
                    <a:p>
                      <a:pPr indent="457200" marL="0" marR="0">
                        <a:lnSpc>
                          <a:spcPct val="115000"/>
                        </a:lnSpc>
                        <a:spcBef>
                          <a:spcPts val="0"/>
                        </a:spcBef>
                        <a:spcAft>
                          <a:spcPts val="0"/>
                        </a:spcAft>
                      </a:pPr>
                      <a:r>
                        <a:rPr dirty="0" sz="1200" lang="en-US">
                          <a:effectLst/>
                        </a:rPr>
                        <a:t>2,500</a:t>
                      </a:r>
                      <a:endParaRPr dirty="0" sz="1100" lang="en-US">
                        <a:effectLst/>
                      </a:endParaRPr>
                    </a:p>
                    <a:p>
                      <a:pPr indent="457200" marL="0" marR="0">
                        <a:lnSpc>
                          <a:spcPct val="115000"/>
                        </a:lnSpc>
                        <a:spcBef>
                          <a:spcPts val="0"/>
                        </a:spcBef>
                        <a:spcAft>
                          <a:spcPts val="0"/>
                        </a:spcAft>
                      </a:pPr>
                      <a:r>
                        <a:rPr dirty="0" sz="1200" lang="en-US">
                          <a:effectLst/>
                        </a:rPr>
                        <a:t>36,000</a:t>
                      </a:r>
                      <a:endParaRPr dirty="0" sz="1100" lang="en-US">
                        <a:effectLst/>
                        <a:latin typeface="Calibri"/>
                        <a:ea typeface="Calibri"/>
                        <a:cs typeface="Times New Roman"/>
                      </a:endParaRPr>
                    </a:p>
                  </a:txBody>
                  <a:tcPr marL="68580" marR="68580" marT="0" marB="0"/>
                </a:tc>
              </a:tr>
              <a:tr h="1856259">
                <a:tc>
                  <a:txBody>
                    <a:bodyPr/>
                    <a:p>
                      <a:pPr indent="457200" marL="0" marR="0">
                        <a:lnSpc>
                          <a:spcPct val="115000"/>
                        </a:lnSpc>
                        <a:spcBef>
                          <a:spcPts val="0"/>
                        </a:spcBef>
                        <a:spcAft>
                          <a:spcPts val="0"/>
                        </a:spcAft>
                      </a:pPr>
                      <a:r>
                        <a:rPr sz="1200" lang="en-US">
                          <a:effectLst/>
                        </a:rPr>
                        <a:t>Start-Up Assets</a:t>
                      </a:r>
                      <a:endParaRPr sz="1100" lang="en-US">
                        <a:effectLst/>
                      </a:endParaRPr>
                    </a:p>
                    <a:p>
                      <a:pPr indent="457200" marL="0" marR="0">
                        <a:lnSpc>
                          <a:spcPct val="115000"/>
                        </a:lnSpc>
                        <a:spcBef>
                          <a:spcPts val="0"/>
                        </a:spcBef>
                        <a:spcAft>
                          <a:spcPts val="0"/>
                        </a:spcAft>
                      </a:pPr>
                      <a:r>
                        <a:rPr sz="1200" lang="en-US">
                          <a:effectLst/>
                        </a:rPr>
                        <a:t>-Cash </a:t>
                      </a:r>
                      <a:endParaRPr sz="1100" lang="en-US">
                        <a:effectLst/>
                      </a:endParaRPr>
                    </a:p>
                    <a:p>
                      <a:pPr indent="457200" marL="0" marR="0">
                        <a:lnSpc>
                          <a:spcPct val="115000"/>
                        </a:lnSpc>
                        <a:spcBef>
                          <a:spcPts val="0"/>
                        </a:spcBef>
                        <a:spcAft>
                          <a:spcPts val="0"/>
                        </a:spcAft>
                      </a:pPr>
                      <a:r>
                        <a:rPr sz="1200" lang="en-US">
                          <a:effectLst/>
                        </a:rPr>
                        <a:t>-Inventory </a:t>
                      </a:r>
                      <a:endParaRPr sz="1100" lang="en-US">
                        <a:effectLst/>
                      </a:endParaRPr>
                    </a:p>
                    <a:p>
                      <a:pPr indent="457200" marL="0" marR="0">
                        <a:lnSpc>
                          <a:spcPct val="115000"/>
                        </a:lnSpc>
                        <a:spcBef>
                          <a:spcPts val="0"/>
                        </a:spcBef>
                        <a:spcAft>
                          <a:spcPts val="0"/>
                        </a:spcAft>
                      </a:pPr>
                      <a:r>
                        <a:rPr sz="1200" lang="en-US">
                          <a:effectLst/>
                        </a:rPr>
                        <a:t>-Other current assets </a:t>
                      </a:r>
                      <a:endParaRPr sz="1100" lang="en-US">
                        <a:effectLst/>
                      </a:endParaRPr>
                    </a:p>
                    <a:p>
                      <a:pPr indent="457200" marL="0" marR="0">
                        <a:lnSpc>
                          <a:spcPct val="115000"/>
                        </a:lnSpc>
                        <a:spcBef>
                          <a:spcPts val="0"/>
                        </a:spcBef>
                        <a:spcAft>
                          <a:spcPts val="0"/>
                        </a:spcAft>
                      </a:pPr>
                      <a:r>
                        <a:rPr sz="1200" lang="en-US">
                          <a:effectLst/>
                        </a:rPr>
                        <a:t>-Long-term assets </a:t>
                      </a:r>
                      <a:endParaRPr sz="1100" lang="en-US">
                        <a:effectLst/>
                      </a:endParaRPr>
                    </a:p>
                    <a:p>
                      <a:pPr indent="457200" marL="0" marR="0">
                        <a:lnSpc>
                          <a:spcPct val="115000"/>
                        </a:lnSpc>
                        <a:spcBef>
                          <a:spcPts val="0"/>
                        </a:spcBef>
                        <a:spcAft>
                          <a:spcPts val="0"/>
                        </a:spcAft>
                      </a:pPr>
                      <a:r>
                        <a:rPr sz="1200" lang="en-US">
                          <a:effectLst/>
                        </a:rPr>
                        <a:t>Total Assets </a:t>
                      </a:r>
                      <a:endParaRPr sz="1100" lang="en-US">
                        <a:effectLst/>
                      </a:endParaRPr>
                    </a:p>
                    <a:p>
                      <a:pPr indent="457200" marL="0" marR="0">
                        <a:lnSpc>
                          <a:spcPct val="115000"/>
                        </a:lnSpc>
                        <a:spcBef>
                          <a:spcPts val="0"/>
                        </a:spcBef>
                        <a:spcAft>
                          <a:spcPts val="0"/>
                        </a:spcAft>
                      </a:pPr>
                      <a:r>
                        <a:rPr sz="1200" lang="en-US">
                          <a:effectLst/>
                        </a:rPr>
                        <a:t>Total Requirements</a:t>
                      </a:r>
                      <a:endParaRPr sz="1100" lang="en-US">
                        <a:effectLst/>
                        <a:latin typeface="Calibri"/>
                        <a:ea typeface="Calibri"/>
                        <a:cs typeface="Times New Roman"/>
                      </a:endParaRPr>
                    </a:p>
                  </a:txBody>
                  <a:tcPr marL="68580" marR="68580" marT="0" marB="0"/>
                </a:tc>
                <a:tc>
                  <a:txBody>
                    <a:bodyPr/>
                    <a:p>
                      <a:pPr indent="457200" marL="0" marR="0">
                        <a:lnSpc>
                          <a:spcPct val="115000"/>
                        </a:lnSpc>
                        <a:spcBef>
                          <a:spcPts val="0"/>
                        </a:spcBef>
                        <a:spcAft>
                          <a:spcPts val="0"/>
                        </a:spcAft>
                      </a:pPr>
                      <a:r>
                        <a:rPr dirty="0" sz="1200" lang="en-US">
                          <a:effectLst/>
                        </a:rPr>
                        <a:t> </a:t>
                      </a:r>
                      <a:endParaRPr dirty="0" sz="1100" lang="en-US">
                        <a:effectLst/>
                      </a:endParaRPr>
                    </a:p>
                    <a:p>
                      <a:pPr indent="457200" marL="0" marR="0">
                        <a:lnSpc>
                          <a:spcPct val="115000"/>
                        </a:lnSpc>
                        <a:spcBef>
                          <a:spcPts val="0"/>
                        </a:spcBef>
                        <a:spcAft>
                          <a:spcPts val="0"/>
                        </a:spcAft>
                      </a:pPr>
                      <a:r>
                        <a:rPr dirty="0" sz="1200" lang="en-US">
                          <a:effectLst/>
                        </a:rPr>
                        <a:t> </a:t>
                      </a:r>
                      <a:endParaRPr dirty="0" sz="1100" lang="en-US">
                        <a:effectLst/>
                      </a:endParaRPr>
                    </a:p>
                    <a:p>
                      <a:pPr indent="457200" marL="0" marR="0">
                        <a:lnSpc>
                          <a:spcPct val="115000"/>
                        </a:lnSpc>
                        <a:spcBef>
                          <a:spcPts val="0"/>
                        </a:spcBef>
                        <a:spcAft>
                          <a:spcPts val="0"/>
                        </a:spcAft>
                      </a:pPr>
                      <a:r>
                        <a:rPr dirty="0" sz="1200" lang="en-US">
                          <a:effectLst/>
                        </a:rPr>
                        <a:t>30,000</a:t>
                      </a:r>
                      <a:endParaRPr dirty="0" sz="1100" lang="en-US">
                        <a:effectLst/>
                      </a:endParaRPr>
                    </a:p>
                    <a:p>
                      <a:pPr indent="457200" marL="0" marR="0">
                        <a:lnSpc>
                          <a:spcPct val="115000"/>
                        </a:lnSpc>
                        <a:spcBef>
                          <a:spcPts val="0"/>
                        </a:spcBef>
                        <a:spcAft>
                          <a:spcPts val="0"/>
                        </a:spcAft>
                      </a:pPr>
                      <a:r>
                        <a:rPr dirty="0" sz="1200" lang="en-US">
                          <a:effectLst/>
                        </a:rPr>
                        <a:t>25,000</a:t>
                      </a:r>
                      <a:endParaRPr dirty="0" sz="1100" lang="en-US">
                        <a:effectLst/>
                      </a:endParaRPr>
                    </a:p>
                    <a:p>
                      <a:pPr indent="457200" marL="0" marR="0">
                        <a:lnSpc>
                          <a:spcPct val="115000"/>
                        </a:lnSpc>
                        <a:spcBef>
                          <a:spcPts val="0"/>
                        </a:spcBef>
                        <a:spcAft>
                          <a:spcPts val="0"/>
                        </a:spcAft>
                      </a:pPr>
                      <a:r>
                        <a:rPr dirty="0" sz="1200" lang="en-US">
                          <a:effectLst/>
                        </a:rPr>
                        <a:t>15,000</a:t>
                      </a:r>
                      <a:endParaRPr dirty="0" sz="1100" lang="en-US">
                        <a:effectLst/>
                      </a:endParaRPr>
                    </a:p>
                    <a:p>
                      <a:pPr indent="457200" marL="0" marR="0">
                        <a:lnSpc>
                          <a:spcPct val="115000"/>
                        </a:lnSpc>
                        <a:spcBef>
                          <a:spcPts val="0"/>
                        </a:spcBef>
                        <a:spcAft>
                          <a:spcPts val="0"/>
                        </a:spcAft>
                      </a:pPr>
                      <a:r>
                        <a:rPr dirty="0" sz="1200" lang="en-US">
                          <a:effectLst/>
                        </a:rPr>
                        <a:t>70,000</a:t>
                      </a:r>
                      <a:endParaRPr dirty="0" sz="1100" lang="en-US">
                        <a:effectLst/>
                      </a:endParaRPr>
                    </a:p>
                    <a:p>
                      <a:pPr indent="457200" marL="0" marR="0">
                        <a:lnSpc>
                          <a:spcPct val="115000"/>
                        </a:lnSpc>
                        <a:spcBef>
                          <a:spcPts val="0"/>
                        </a:spcBef>
                        <a:spcAft>
                          <a:spcPts val="0"/>
                        </a:spcAft>
                      </a:pPr>
                      <a:r>
                        <a:rPr dirty="0" sz="1200" lang="en-US">
                          <a:effectLst/>
                        </a:rPr>
                        <a:t>106,000</a:t>
                      </a:r>
                      <a:endParaRPr dirty="0" sz="1100" lang="en-US">
                        <a:effectLst/>
                        <a:latin typeface="Calibri"/>
                        <a:ea typeface="Calibri"/>
                        <a:cs typeface="Times New Roman"/>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25" name="Title 1"/>
          <p:cNvSpPr>
            <a:spLocks noGrp="1"/>
          </p:cNvSpPr>
          <p:nvPr>
            <p:ph type="title"/>
          </p:nvPr>
        </p:nvSpPr>
        <p:spPr/>
        <p:txBody>
          <a:bodyPr/>
          <a:p>
            <a:r>
              <a:rPr dirty="0" lang="en-US" smtClean="0"/>
              <a:t>Location </a:t>
            </a:r>
            <a:endParaRPr dirty="0" lang="en-US"/>
          </a:p>
        </p:txBody>
      </p:sp>
      <p:sp>
        <p:nvSpPr>
          <p:cNvPr id="1048626" name="Content Placeholder 2"/>
          <p:cNvSpPr>
            <a:spLocks noGrp="1"/>
          </p:cNvSpPr>
          <p:nvPr>
            <p:ph idx="1"/>
          </p:nvPr>
        </p:nvSpPr>
        <p:spPr/>
        <p:txBody>
          <a:bodyPr>
            <a:normAutofit fontScale="96875" lnSpcReduction="10000"/>
          </a:bodyPr>
          <a:p>
            <a:r>
              <a:rPr dirty="0" lang="en-US" smtClean="0"/>
              <a:t>Near highway </a:t>
            </a:r>
          </a:p>
          <a:p>
            <a:r>
              <a:rPr dirty="0" lang="en-US" smtClean="0"/>
              <a:t>Few miles from the international airport</a:t>
            </a:r>
          </a:p>
          <a:p>
            <a:r>
              <a:rPr dirty="0" lang="en-US" smtClean="0"/>
              <a:t>Size is approximately 165 squire meters </a:t>
            </a:r>
          </a:p>
          <a:p>
            <a:r>
              <a:rPr dirty="0" lang="en-US" smtClean="0"/>
              <a:t>Quiet and serene </a:t>
            </a:r>
          </a:p>
          <a:p>
            <a:r>
              <a:rPr dirty="0" lang="en-US" smtClean="0"/>
              <a:t>Relaxing place </a:t>
            </a:r>
          </a:p>
          <a:p>
            <a:r>
              <a:rPr dirty="0" lang="en-US" smtClean="0"/>
              <a:t>Traditional delicious foods </a:t>
            </a:r>
          </a:p>
          <a:p>
            <a:r>
              <a:rPr dirty="0" lang="en-US" smtClean="0"/>
              <a:t>Strategic access to the restaurant </a:t>
            </a:r>
          </a:p>
          <a:p>
            <a:r>
              <a:rPr dirty="0" lang="en-US" smtClean="0"/>
              <a:t>Can be accessed from airport and downtown area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30" name="Title 1"/>
          <p:cNvSpPr>
            <a:spLocks noGrp="1"/>
          </p:cNvSpPr>
          <p:nvPr>
            <p:ph type="title"/>
          </p:nvPr>
        </p:nvSpPr>
        <p:spPr/>
        <p:txBody>
          <a:bodyPr/>
          <a:p>
            <a:r>
              <a:rPr dirty="0" lang="en-US" smtClean="0"/>
              <a:t>Form and Financing </a:t>
            </a:r>
            <a:endParaRPr dirty="0" lang="en-US"/>
          </a:p>
        </p:txBody>
      </p:sp>
      <p:sp>
        <p:nvSpPr>
          <p:cNvPr id="1048631" name="Content Placeholder 2"/>
          <p:cNvSpPr>
            <a:spLocks noGrp="1"/>
          </p:cNvSpPr>
          <p:nvPr>
            <p:ph idx="1"/>
          </p:nvPr>
        </p:nvSpPr>
        <p:spPr/>
        <p:txBody>
          <a:bodyPr>
            <a:normAutofit fontScale="96875" lnSpcReduction="20000"/>
          </a:bodyPr>
          <a:p>
            <a:r>
              <a:rPr b="1" dirty="0" lang="en-US" smtClean="0"/>
              <a:t>Form </a:t>
            </a:r>
          </a:p>
          <a:p>
            <a:r>
              <a:rPr dirty="0" lang="en-US" smtClean="0"/>
              <a:t>Registered as limited liability </a:t>
            </a:r>
          </a:p>
          <a:p>
            <a:r>
              <a:rPr dirty="0" lang="en-US" smtClean="0"/>
              <a:t>As it developed, changed to share company </a:t>
            </a:r>
          </a:p>
          <a:p>
            <a:r>
              <a:rPr dirty="0" lang="en-US" smtClean="0"/>
              <a:t>Facilitates advancement and growth </a:t>
            </a:r>
          </a:p>
          <a:p>
            <a:r>
              <a:rPr b="1" dirty="0" lang="en-US" smtClean="0"/>
              <a:t>Financing</a:t>
            </a:r>
          </a:p>
          <a:p>
            <a:r>
              <a:rPr dirty="0" lang="en-US" smtClean="0"/>
              <a:t>Primary source is owner’s savings</a:t>
            </a:r>
          </a:p>
          <a:p>
            <a:r>
              <a:rPr dirty="0" lang="en-US" smtClean="0"/>
              <a:t>Soliciting funds from friends and relatives </a:t>
            </a:r>
            <a:endParaRPr dirty="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35" name="Title 1"/>
          <p:cNvSpPr>
            <a:spLocks noGrp="1"/>
          </p:cNvSpPr>
          <p:nvPr>
            <p:ph type="title"/>
          </p:nvPr>
        </p:nvSpPr>
        <p:spPr/>
        <p:txBody>
          <a:bodyPr/>
          <a:p>
            <a:r>
              <a:rPr dirty="0" lang="en-US" smtClean="0"/>
              <a:t>Form and Financing…….</a:t>
            </a:r>
            <a:endParaRPr dirty="0" lang="en-US"/>
          </a:p>
        </p:txBody>
      </p:sp>
      <p:sp>
        <p:nvSpPr>
          <p:cNvPr id="1048636" name="Content Placeholder 2"/>
          <p:cNvSpPr>
            <a:spLocks noGrp="1"/>
          </p:cNvSpPr>
          <p:nvPr>
            <p:ph idx="1"/>
          </p:nvPr>
        </p:nvSpPr>
        <p:spPr/>
        <p:txBody>
          <a:bodyPr>
            <a:normAutofit lnSpcReduction="10000"/>
          </a:bodyPr>
          <a:p>
            <a:r>
              <a:rPr dirty="0" lang="en-US" smtClean="0"/>
              <a:t>Owner considered investor</a:t>
            </a:r>
          </a:p>
          <a:p>
            <a:r>
              <a:rPr dirty="0" lang="en-US" smtClean="0"/>
              <a:t>Will not take part directly in restaurant’s daily operations</a:t>
            </a:r>
          </a:p>
          <a:p>
            <a:r>
              <a:rPr dirty="0" lang="en-US" smtClean="0"/>
              <a:t>Owner will appoint manager to manage the restaurant on his behalf</a:t>
            </a:r>
          </a:p>
          <a:p>
            <a:r>
              <a:rPr dirty="0" lang="en-US" smtClean="0"/>
              <a:t>Other sources include:</a:t>
            </a:r>
          </a:p>
          <a:p>
            <a:r>
              <a:rPr dirty="0" lang="en-US" smtClean="0"/>
              <a:t>Loans </a:t>
            </a:r>
          </a:p>
          <a:p>
            <a:r>
              <a:rPr dirty="0" lang="en-US" smtClean="0"/>
              <a:t>Investors once the business shifts to share company</a:t>
            </a:r>
            <a:endParaRPr dirty="0"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lastClr="000000" val="windowText"/>
      </a:dk1>
      <a:lt1>
        <a:sysClr lastClr="FFFFFF" val="window"/>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r="5400000" dist="25400" rotWithShape="0">
              <a:srgbClr val="000000">
                <a:alpha val="43137"/>
              </a:srgbClr>
            </a:outerShdw>
          </a:effectLst>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8700000"/>
            </a:lightRig>
          </a:scene3d>
          <a:sp3d contourW="12700">
            <a:bevelT w="0" h="0"/>
            <a:contourClr>
              <a:schemeClr val="phClr">
                <a:shade val="80000"/>
              </a:schemeClr>
            </a:contourClr>
          </a:sp3d>
        </a:effectStyle>
        <a:effectStyle>
          <a:effectLst>
            <a:outerShdw blurRad="63500" dir="5400000" dist="25400" rotWithShape="0">
              <a:srgbClr val="000000">
                <a:alpha val="43137"/>
              </a:srgbClr>
            </a:outerShdw>
          </a:effectLst>
          <a:scene3d>
            <a:camera prst="orthographicFront" fov="0">
              <a:rot lat="0" lon="0" rev="0"/>
            </a:camera>
            <a:lightRig dir="tl" rig="brightRoom">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algn="tl" flip="xy" sx="90000" sy="90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Business Plan for a Restaurant</dc:title>
  <dc:creator>acer</dc:creator>
  <cp:lastModifiedBy>acer</cp:lastModifiedBy>
  <dcterms:created xsi:type="dcterms:W3CDTF">2021-06-21T02:10:15Z</dcterms:created>
  <dcterms:modified xsi:type="dcterms:W3CDTF">2021-06-21T12:16:42Z</dcterms:modified>
</cp:coreProperties>
</file>